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 id="214748365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9" r:id="rId25"/>
    <p:sldId id="281"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 Torgerson" initials="JT" lastIdx="1" clrIdx="0">
    <p:extLst>
      <p:ext uri="{19B8F6BF-5375-455C-9EA6-DF929625EA0E}">
        <p15:presenceInfo xmlns:p15="http://schemas.microsoft.com/office/powerpoint/2012/main" userId="a332632283db5c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20" y="5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1pPr>
            <a:lvl2pPr marL="914400" marR="0" lvl="1"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2pPr>
            <a:lvl3pPr marL="1371600" marR="0" lvl="2"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3pPr>
            <a:lvl4pPr marL="1828800" marR="0" lvl="3"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4pPr>
            <a:lvl5pPr marL="2286000" marR="0" lvl="4"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5pPr>
            <a:lvl6pPr marL="2743200" marR="0" lvl="5"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6pPr>
            <a:lvl7pPr marL="3200400" marR="0" lvl="6"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7pPr>
            <a:lvl8pPr marL="3657600" marR="0" lvl="7"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8pPr>
            <a:lvl9pPr marL="4114800" marR="0" lvl="8" indent="-228600" algn="l" rtl="0">
              <a:lnSpc>
                <a:spcPct val="125000"/>
              </a:lnSpc>
              <a:spcBef>
                <a:spcPts val="0"/>
              </a:spcBef>
              <a:spcAft>
                <a:spcPts val="0"/>
              </a:spcAft>
              <a:buClr>
                <a:srgbClr val="000000"/>
              </a:buClr>
              <a:buSzPts val="1400"/>
              <a:buFont typeface="Arial"/>
              <a:buNone/>
              <a:defRPr sz="2400" b="0" i="0" u="none" strike="noStrike" cap="none">
                <a:solidFill>
                  <a:srgbClr val="000000"/>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 name="Google Shape;1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99" name="Google Shape;9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09" name="Google Shape;10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19" name="Google Shape;11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30" name="Google Shape;13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41" name="Google Shape;14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c7b557582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49" name="Google Shape;149;g6c7b55758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59" name="Google Shape;1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70" name="Google Shape;170;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81" name="Google Shape;1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91" name="Google Shape;1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Google Shape;18;p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19" name="Google Shape;1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202" name="Google Shape;20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212" name="Google Shape;21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232" name="Google Shape;2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244" name="Google Shape;24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endParaRPr sz="2400" b="0" i="0" u="none" strike="noStrike" cap="none">
              <a:solidFill>
                <a:srgbClr val="000000"/>
              </a:solidFill>
              <a:latin typeface="Avenir"/>
              <a:ea typeface="Avenir"/>
              <a:cs typeface="Avenir"/>
              <a:sym typeface="Avenir"/>
            </a:endParaRPr>
          </a:p>
        </p:txBody>
      </p:sp>
      <p:sp>
        <p:nvSpPr>
          <p:cNvPr id="204" name="Google Shape;20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 name="Google Shape;35;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25000"/>
              </a:lnSpc>
              <a:spcBef>
                <a:spcPts val="0"/>
              </a:spcBef>
              <a:spcAft>
                <a:spcPts val="0"/>
              </a:spcAft>
              <a:buSzPts val="1400"/>
              <a:buNone/>
            </a:pPr>
            <a:endParaRPr sz="2400" b="0" i="0" u="none" strike="noStrike" cap="none">
              <a:latin typeface="Avenir"/>
              <a:ea typeface="Avenir"/>
              <a:cs typeface="Avenir"/>
              <a:sym typeface="Aveni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66" name="Google Shape;6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76" name="Google Shape;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SzPts val="1400"/>
              <a:buNone/>
            </a:pPr>
            <a:endParaRPr/>
          </a:p>
        </p:txBody>
      </p:sp>
      <p:sp>
        <p:nvSpPr>
          <p:cNvPr id="85" name="Google Shape;8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6948486" y="6523672"/>
            <a:ext cx="2133602" cy="294639"/>
          </a:xfrm>
          <a:prstGeom prst="rect">
            <a:avLst/>
          </a:prstGeom>
          <a:noFill/>
          <a:ln>
            <a:noFill/>
          </a:ln>
        </p:spPr>
        <p:txBody>
          <a:bodyPr spcFirstLastPara="1" wrap="square" lIns="45700" tIns="45700" rIns="45700" bIns="45700" anchor="b" anchorCtr="0">
            <a:noAutofit/>
          </a:bodyPr>
          <a:lstStyle>
            <a:lvl1pPr marL="0" marR="0" lvl="0"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efault" type="tx">
  <p:cSld name="Default">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2595611" y="5206229"/>
            <a:ext cx="3810317" cy="829230"/>
          </a:xfrm>
          <a:prstGeom prst="rect">
            <a:avLst/>
          </a:prstGeom>
          <a:noFill/>
          <a:ln>
            <a:noFill/>
          </a:ln>
        </p:spPr>
      </p:pic>
      <p:sp>
        <p:nvSpPr>
          <p:cNvPr id="13" name="Google Shape;13;p2"/>
          <p:cNvSpPr/>
          <p:nvPr/>
        </p:nvSpPr>
        <p:spPr>
          <a:xfrm>
            <a:off x="6405928" y="6665831"/>
            <a:ext cx="2679055" cy="138499"/>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A5A5A"/>
                </a:solidFill>
                <a:latin typeface="Helvetica Neue"/>
                <a:ea typeface="Helvetica Neue"/>
                <a:cs typeface="Helvetica Neue"/>
                <a:sym typeface="Helvetica Neue"/>
              </a:rPr>
              <a:t>Copyright© Weathernews Inc. All rights reserved.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1956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fault">
  <p:cSld name="1_Default">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4386856" y="6574393"/>
            <a:ext cx="350244" cy="269239"/>
          </a:xfrm>
          <a:prstGeom prst="rect">
            <a:avLst/>
          </a:prstGeom>
          <a:noFill/>
          <a:ln>
            <a:noFill/>
          </a:ln>
        </p:spPr>
        <p:txBody>
          <a:bodyPr spcFirstLastPara="1" wrap="square" lIns="45700" tIns="45700" rIns="45700" bIns="457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107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iddle Pages" type="obj">
  <p:cSld name="Middle Pages">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 name="Google Shape;18;p4"/>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lstStyle>
            <a:lvl1pPr marL="457200" marR="0" lvl="0" indent="-317500" algn="l" rtl="0">
              <a:lnSpc>
                <a:spcPct val="100000"/>
              </a:lnSpc>
              <a:spcBef>
                <a:spcPts val="0"/>
              </a:spcBef>
              <a:spcAft>
                <a:spcPts val="0"/>
              </a:spcAft>
              <a:buClr>
                <a:srgbClr val="0C419A"/>
              </a:buClr>
              <a:buSzPts val="1400"/>
              <a:buFont typeface="Calibri"/>
              <a:buChar char="●"/>
              <a:defRPr sz="1400" b="0" i="0" u="none" strike="noStrike" cap="none">
                <a:solidFill>
                  <a:srgbClr val="262626"/>
                </a:solidFill>
                <a:latin typeface="Arial"/>
                <a:ea typeface="Arial"/>
                <a:cs typeface="Arial"/>
                <a:sym typeface="Arial"/>
              </a:defRPr>
            </a:lvl1pPr>
            <a:lvl2pPr marL="914400" marR="0" lvl="1" indent="-228600" algn="l" rtl="0">
              <a:lnSpc>
                <a:spcPct val="100000"/>
              </a:lnSpc>
              <a:spcBef>
                <a:spcPts val="0"/>
              </a:spcBef>
              <a:spcAft>
                <a:spcPts val="0"/>
              </a:spcAft>
              <a:buSzPts val="1400"/>
              <a:buNone/>
              <a:defRPr sz="1400" b="0" i="0" u="none" strike="noStrike" cap="none">
                <a:solidFill>
                  <a:srgbClr val="262626"/>
                </a:solidFill>
                <a:latin typeface="Arial"/>
                <a:ea typeface="Arial"/>
                <a:cs typeface="Arial"/>
                <a:sym typeface="Arial"/>
              </a:defRPr>
            </a:lvl2pPr>
            <a:lvl3pPr marL="1371600" marR="0" lvl="2" indent="-228600" algn="l" rtl="0">
              <a:lnSpc>
                <a:spcPct val="100000"/>
              </a:lnSpc>
              <a:spcBef>
                <a:spcPts val="0"/>
              </a:spcBef>
              <a:spcAft>
                <a:spcPts val="0"/>
              </a:spcAft>
              <a:buSzPts val="1400"/>
              <a:buNone/>
              <a:defRPr sz="1400" b="0" i="0" u="none" strike="noStrike" cap="none">
                <a:solidFill>
                  <a:srgbClr val="262626"/>
                </a:solidFill>
                <a:latin typeface="Arial"/>
                <a:ea typeface="Arial"/>
                <a:cs typeface="Arial"/>
                <a:sym typeface="Arial"/>
              </a:defRPr>
            </a:lvl3pPr>
            <a:lvl4pPr marL="1828800" marR="0" lvl="3" indent="-228600" algn="l" rtl="0">
              <a:lnSpc>
                <a:spcPct val="100000"/>
              </a:lnSpc>
              <a:spcBef>
                <a:spcPts val="0"/>
              </a:spcBef>
              <a:spcAft>
                <a:spcPts val="0"/>
              </a:spcAft>
              <a:buSzPts val="1400"/>
              <a:buNone/>
              <a:defRPr sz="1400" b="0" i="0" u="none" strike="noStrike" cap="none">
                <a:solidFill>
                  <a:srgbClr val="262626"/>
                </a:solidFill>
                <a:latin typeface="Arial"/>
                <a:ea typeface="Arial"/>
                <a:cs typeface="Arial"/>
                <a:sym typeface="Arial"/>
              </a:defRPr>
            </a:lvl4pPr>
            <a:lvl5pPr marL="2286000" marR="0" lvl="4" indent="-228600" algn="l" rtl="0">
              <a:lnSpc>
                <a:spcPct val="100000"/>
              </a:lnSpc>
              <a:spcBef>
                <a:spcPts val="0"/>
              </a:spcBef>
              <a:spcAft>
                <a:spcPts val="0"/>
              </a:spcAft>
              <a:buSzPts val="1400"/>
              <a:buNone/>
              <a:defRPr sz="1400" b="0" i="0" u="none" strike="noStrike" cap="none">
                <a:solidFill>
                  <a:srgbClr val="262626"/>
                </a:solidFill>
                <a:latin typeface="Arial"/>
                <a:ea typeface="Arial"/>
                <a:cs typeface="Arial"/>
                <a:sym typeface="Arial"/>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 name="Google Shape;19;p4"/>
          <p:cNvSpPr txBox="1">
            <a:spLocks noGrp="1"/>
          </p:cNvSpPr>
          <p:nvPr>
            <p:ph type="dt" idx="10"/>
          </p:nvPr>
        </p:nvSpPr>
        <p:spPr>
          <a:xfrm>
            <a:off x="61913" y="6453188"/>
            <a:ext cx="21336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0" name="Google Shape;20;p4"/>
          <p:cNvSpPr txBox="1">
            <a:spLocks noGrp="1"/>
          </p:cNvSpPr>
          <p:nvPr>
            <p:ph type="ftr" idx="11"/>
          </p:nvPr>
        </p:nvSpPr>
        <p:spPr>
          <a:xfrm>
            <a:off x="3132138" y="6453188"/>
            <a:ext cx="28956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 name="Google Shape;21;p4"/>
          <p:cNvSpPr txBox="1">
            <a:spLocks noGrp="1"/>
          </p:cNvSpPr>
          <p:nvPr>
            <p:ph type="sldNum" idx="12"/>
          </p:nvPr>
        </p:nvSpPr>
        <p:spPr>
          <a:xfrm>
            <a:off x="6948488" y="6453188"/>
            <a:ext cx="2133600" cy="365125"/>
          </a:xfrm>
          <a:prstGeom prst="rect">
            <a:avLst/>
          </a:prstGeom>
          <a:noFill/>
          <a:ln>
            <a:noFill/>
          </a:ln>
        </p:spPr>
        <p:txBody>
          <a:bodyPr spcFirstLastPara="1" wrap="square" lIns="45700" tIns="45700" rIns="45700" bIns="45700" anchor="b" anchorCtr="0">
            <a:noAutofit/>
          </a:bodyPr>
          <a:lstStyle>
            <a:lvl1pPr marL="0" marR="0" lvl="0"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20088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efault">
  <p:cSld name="1_Default">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2687223" y="2992064"/>
            <a:ext cx="3903085" cy="849419"/>
          </a:xfrm>
          <a:prstGeom prst="rect">
            <a:avLst/>
          </a:prstGeom>
          <a:noFill/>
          <a:ln>
            <a:noFill/>
          </a:ln>
        </p:spPr>
      </p:pic>
      <p:sp>
        <p:nvSpPr>
          <p:cNvPr id="24" name="Google Shape;24;p5"/>
          <p:cNvSpPr/>
          <p:nvPr/>
        </p:nvSpPr>
        <p:spPr>
          <a:xfrm>
            <a:off x="6451600" y="6661348"/>
            <a:ext cx="2679054" cy="138499"/>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A5A5A"/>
                </a:solidFill>
                <a:latin typeface="Helvetica Neue"/>
                <a:ea typeface="Helvetica Neue"/>
                <a:cs typeface="Helvetica Neue"/>
                <a:sym typeface="Helvetica Neue"/>
              </a:rPr>
              <a:t>Copyright© Weathernews Inc. All rights reserved.          </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120641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
            <a:alphaModFix/>
          </a:blip>
          <a:srcRect/>
          <a:stretch/>
        </p:blipFill>
        <p:spPr>
          <a:xfrm>
            <a:off x="0" y="1587"/>
            <a:ext cx="7092950" cy="581027"/>
          </a:xfrm>
          <a:prstGeom prst="rect">
            <a:avLst/>
          </a:prstGeom>
          <a:noFill/>
          <a:ln>
            <a:noFill/>
          </a:ln>
        </p:spPr>
      </p:pic>
      <p:pic>
        <p:nvPicPr>
          <p:cNvPr id="7" name="Google Shape;7;p1"/>
          <p:cNvPicPr preferRelativeResize="0"/>
          <p:nvPr/>
        </p:nvPicPr>
        <p:blipFill rotWithShape="1">
          <a:blip r:embed="rId4">
            <a:alphaModFix/>
          </a:blip>
          <a:srcRect/>
          <a:stretch/>
        </p:blipFill>
        <p:spPr>
          <a:xfrm>
            <a:off x="6923937" y="25400"/>
            <a:ext cx="2220063" cy="483146"/>
          </a:xfrm>
          <a:prstGeom prst="rect">
            <a:avLst/>
          </a:prstGeom>
          <a:noFill/>
          <a:ln>
            <a:noFill/>
          </a:ln>
        </p:spPr>
      </p:pic>
      <p:sp>
        <p:nvSpPr>
          <p:cNvPr id="8" name="Google Shape;8;p1"/>
          <p:cNvSpPr txBox="1">
            <a:spLocks noGrp="1"/>
          </p:cNvSpPr>
          <p:nvPr>
            <p:ph type="sldNum" idx="12"/>
          </p:nvPr>
        </p:nvSpPr>
        <p:spPr>
          <a:xfrm>
            <a:off x="6948486" y="6523672"/>
            <a:ext cx="2133602" cy="294639"/>
          </a:xfrm>
          <a:prstGeom prst="rect">
            <a:avLst/>
          </a:prstGeom>
          <a:noFill/>
          <a:ln>
            <a:noFill/>
          </a:ln>
        </p:spPr>
        <p:txBody>
          <a:bodyPr spcFirstLastPara="1" wrap="square" lIns="45700" tIns="45700" rIns="45700" bIns="45700" anchor="b" anchorCtr="0">
            <a:noAutofit/>
          </a:bodyPr>
          <a:lstStyle>
            <a:lvl1pPr marL="0" marR="0" lvl="0"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400"/>
              <a:buFont typeface="Arial"/>
              <a:buNone/>
              <a:defRPr sz="1400" b="1" i="0" u="none" strike="noStrike" cap="none">
                <a:solidFill>
                  <a:srgbClr val="0C41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6">
            <a:alphaModFix/>
          </a:blip>
          <a:srcRect/>
          <a:stretch/>
        </p:blipFill>
        <p:spPr>
          <a:xfrm>
            <a:off x="0" y="1587"/>
            <a:ext cx="7092950" cy="581027"/>
          </a:xfrm>
          <a:prstGeom prst="rect">
            <a:avLst/>
          </a:prstGeom>
          <a:noFill/>
          <a:ln>
            <a:noFill/>
          </a:ln>
        </p:spPr>
      </p:pic>
      <p:pic>
        <p:nvPicPr>
          <p:cNvPr id="7" name="Google Shape;7;p1"/>
          <p:cNvPicPr preferRelativeResize="0"/>
          <p:nvPr/>
        </p:nvPicPr>
        <p:blipFill rotWithShape="1">
          <a:blip r:embed="rId7">
            <a:alphaModFix/>
          </a:blip>
          <a:srcRect/>
          <a:stretch/>
        </p:blipFill>
        <p:spPr>
          <a:xfrm>
            <a:off x="7204914" y="86548"/>
            <a:ext cx="1939086" cy="421998"/>
          </a:xfrm>
          <a:prstGeom prst="rect">
            <a:avLst/>
          </a:prstGeom>
          <a:noFill/>
          <a:ln>
            <a:noFill/>
          </a:ln>
        </p:spPr>
      </p:pic>
      <p:sp>
        <p:nvSpPr>
          <p:cNvPr id="8" name="Google Shape;8;p1"/>
          <p:cNvSpPr/>
          <p:nvPr/>
        </p:nvSpPr>
        <p:spPr>
          <a:xfrm>
            <a:off x="6464946" y="6678359"/>
            <a:ext cx="2679055" cy="138499"/>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900"/>
              <a:buFont typeface="Arial"/>
              <a:buNone/>
            </a:pPr>
            <a:r>
              <a:rPr lang="en-US" sz="900" b="0" i="0" u="none" strike="noStrike" cap="none">
                <a:solidFill>
                  <a:srgbClr val="5A5A5A"/>
                </a:solidFill>
                <a:latin typeface="Helvetica Neue"/>
                <a:ea typeface="Helvetica Neue"/>
                <a:cs typeface="Helvetica Neue"/>
                <a:sym typeface="Helvetica Neue"/>
              </a:rPr>
              <a:t>Copyright© Weathernews Inc. All rights reserved.          </a:t>
            </a:r>
            <a:endParaRPr sz="1400" b="0" i="0" u="none" strike="noStrike" cap="none">
              <a:solidFill>
                <a:srgbClr val="000000"/>
              </a:solidFill>
              <a:latin typeface="Arial"/>
              <a:ea typeface="Arial"/>
              <a:cs typeface="Arial"/>
              <a:sym typeface="Arial"/>
            </a:endParaRPr>
          </a:p>
        </p:txBody>
      </p:sp>
      <p:sp>
        <p:nvSpPr>
          <p:cNvPr id="9" name="Google Shape;9;p1"/>
          <p:cNvSpPr txBox="1">
            <a:spLocks noGrp="1"/>
          </p:cNvSpPr>
          <p:nvPr>
            <p:ph type="sldNum" idx="12"/>
          </p:nvPr>
        </p:nvSpPr>
        <p:spPr>
          <a:xfrm>
            <a:off x="4386856" y="6449062"/>
            <a:ext cx="350244" cy="269239"/>
          </a:xfrm>
          <a:prstGeom prst="rect">
            <a:avLst/>
          </a:prstGeom>
          <a:noFill/>
          <a:ln>
            <a:noFill/>
          </a:ln>
        </p:spPr>
        <p:txBody>
          <a:bodyPr spcFirstLastPara="1" wrap="square" lIns="45700" tIns="45700" rIns="45700" bIns="45700" anchor="b"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0C419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 name="Google Shape;10;p1"/>
          <p:cNvSpPr/>
          <p:nvPr/>
        </p:nvSpPr>
        <p:spPr>
          <a:xfrm>
            <a:off x="8385780" y="497975"/>
            <a:ext cx="758221" cy="16927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rgbClr val="5A5A5A"/>
                </a:solidFill>
                <a:latin typeface="Helvetica Neue"/>
                <a:ea typeface="Helvetica Neue"/>
                <a:cs typeface="Helvetica Neue"/>
                <a:sym typeface="Helvetica Neue"/>
              </a:rPr>
              <a:t>“</a:t>
            </a:r>
            <a:r>
              <a:rPr lang="en-US" sz="900" b="0" i="0" u="none" strike="noStrike" cap="none">
                <a:solidFill>
                  <a:srgbClr val="5A5A5A"/>
                </a:solidFill>
                <a:latin typeface="Helvetica Neue"/>
                <a:ea typeface="Helvetica Neue"/>
                <a:cs typeface="Helvetica Neue"/>
                <a:sym typeface="Helvetica Neue"/>
              </a:rPr>
              <a:t>Confidential”  </a:t>
            </a:r>
            <a:endParaRPr sz="1100" b="0" i="0" u="none" strike="noStrike" cap="none">
              <a:solidFill>
                <a:srgbClr val="5A5A5A"/>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38438871"/>
      </p:ext>
    </p:extLst>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en.wikipedia.org/wiki/File:Pico_do_jaragua_aerial_2010.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Humidity"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sp>
        <p:nvSpPr>
          <p:cNvPr id="15" name="Google Shape;15;p3"/>
          <p:cNvSpPr/>
          <p:nvPr/>
        </p:nvSpPr>
        <p:spPr>
          <a:xfrm>
            <a:off x="0" y="630941"/>
            <a:ext cx="9144000" cy="62484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 name="Google Shape;16;p3"/>
          <p:cNvSpPr txBox="1"/>
          <p:nvPr/>
        </p:nvSpPr>
        <p:spPr>
          <a:xfrm>
            <a:off x="381000" y="2209800"/>
            <a:ext cx="8305800" cy="258532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Arial"/>
                <a:ea typeface="Arial"/>
                <a:cs typeface="Arial"/>
                <a:sym typeface="Arial"/>
              </a:rPr>
              <a:t>Trial Information for </a:t>
            </a:r>
            <a:endParaRPr/>
          </a:p>
          <a:p>
            <a:pPr marL="0" marR="0" lvl="0" indent="0" algn="ctr" rtl="0">
              <a:lnSpc>
                <a:spcPct val="100000"/>
              </a:lnSpc>
              <a:spcBef>
                <a:spcPts val="0"/>
              </a:spcBef>
              <a:spcAft>
                <a:spcPts val="0"/>
              </a:spcAft>
              <a:buNone/>
            </a:pPr>
            <a:r>
              <a:rPr lang="en-US" sz="5400" b="1" i="0" u="none" strike="noStrike" cap="none">
                <a:solidFill>
                  <a:schemeClr val="lt1"/>
                </a:solidFill>
                <a:latin typeface="Arial"/>
                <a:ea typeface="Arial"/>
                <a:cs typeface="Arial"/>
                <a:sym typeface="Arial"/>
              </a:rPr>
              <a:t>GOL Transportes Aéreos</a:t>
            </a:r>
            <a:endParaRPr sz="5400" b="1"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Sao Paulo Geography</a:t>
            </a:r>
            <a:endParaRPr sz="2400" b="0" i="0" u="none" strike="noStrike" cap="none">
              <a:solidFill>
                <a:srgbClr val="000000"/>
              </a:solidFill>
              <a:latin typeface="Arial"/>
              <a:ea typeface="Arial"/>
              <a:cs typeface="Arial"/>
              <a:sym typeface="Arial"/>
            </a:endParaRPr>
          </a:p>
        </p:txBody>
      </p:sp>
      <p:sp>
        <p:nvSpPr>
          <p:cNvPr id="102" name="Google Shape;102;p12"/>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pic>
        <p:nvPicPr>
          <p:cNvPr id="103" name="Google Shape;103;p12" descr="D:\2. GOL TRIAL\SBPK, SBSP, SBGR.JPG"/>
          <p:cNvPicPr preferRelativeResize="0"/>
          <p:nvPr/>
        </p:nvPicPr>
        <p:blipFill rotWithShape="1">
          <a:blip r:embed="rId3">
            <a:alphaModFix/>
          </a:blip>
          <a:srcRect/>
          <a:stretch/>
        </p:blipFill>
        <p:spPr>
          <a:xfrm>
            <a:off x="76200" y="656999"/>
            <a:ext cx="5562600" cy="3992057"/>
          </a:xfrm>
          <a:prstGeom prst="rect">
            <a:avLst/>
          </a:prstGeom>
          <a:noFill/>
          <a:ln>
            <a:noFill/>
          </a:ln>
        </p:spPr>
      </p:pic>
      <p:sp>
        <p:nvSpPr>
          <p:cNvPr id="104" name="Google Shape;104;p12"/>
          <p:cNvSpPr txBox="1"/>
          <p:nvPr/>
        </p:nvSpPr>
        <p:spPr>
          <a:xfrm>
            <a:off x="152400" y="4674275"/>
            <a:ext cx="8763000"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Arial"/>
                <a:ea typeface="Arial"/>
                <a:cs typeface="Arial"/>
                <a:sym typeface="Arial"/>
              </a:rPr>
              <a:t>Geographical characteristics:</a:t>
            </a:r>
            <a:endParaRPr dirty="0"/>
          </a:p>
          <a:p>
            <a:pPr marL="0" marR="0" lvl="0" indent="0" algn="l" rtl="0">
              <a:lnSpc>
                <a:spcPct val="100000"/>
              </a:lnSpc>
              <a:spcBef>
                <a:spcPts val="0"/>
              </a:spcBef>
              <a:spcAft>
                <a:spcPts val="0"/>
              </a:spcAft>
              <a:buNone/>
            </a:pPr>
            <a:r>
              <a:rPr lang="en-US" sz="1800" b="0" i="0" u="none" strike="noStrike" cap="none" dirty="0">
                <a:solidFill>
                  <a:srgbClr val="000000"/>
                </a:solidFill>
                <a:latin typeface="Arial"/>
                <a:ea typeface="Arial"/>
                <a:cs typeface="Arial"/>
                <a:sym typeface="Arial"/>
              </a:rPr>
              <a:t>São Paulo is located on a plateau just inland from the "Coastal Range" (Serra do Mar), part of the vast region known as the Brazilian Highlands, with an average elevation of near 800 meters (2,625 ft) above sea level, and only about 70 kilometers (43 mi) from the Atlantic Ocean. Rolling terrain prevails within the urbanized areas of São Paulo except in its northern area, where the Serra da Cantareira Range reaches elevations of 1,000-1,400 meters (3,500-4,500ft) and higher. </a:t>
            </a:r>
            <a:endParaRPr sz="1800" b="0" i="0" u="none" strike="noStrike" cap="none" dirty="0">
              <a:solidFill>
                <a:srgbClr val="000000"/>
              </a:solidFill>
              <a:latin typeface="Arial"/>
              <a:ea typeface="Arial"/>
              <a:cs typeface="Arial"/>
              <a:sym typeface="Arial"/>
            </a:endParaRPr>
          </a:p>
        </p:txBody>
      </p:sp>
      <p:pic>
        <p:nvPicPr>
          <p:cNvPr id="105" name="Google Shape;105;p12" descr="https://upload.wikimedia.org/wikipedia/commons/thumb/f/f3/Pico_do_jaragua_aerial_2010.JPG/208px-Pico_do_jaragua_aerial_2010.JPG">
            <a:hlinkClick r:id="rId4"/>
          </p:cNvPr>
          <p:cNvPicPr preferRelativeResize="0"/>
          <p:nvPr/>
        </p:nvPicPr>
        <p:blipFill rotWithShape="1">
          <a:blip r:embed="rId5">
            <a:alphaModFix/>
          </a:blip>
          <a:srcRect/>
          <a:stretch/>
        </p:blipFill>
        <p:spPr>
          <a:xfrm>
            <a:off x="5715000" y="685800"/>
            <a:ext cx="3352800" cy="2438400"/>
          </a:xfrm>
          <a:prstGeom prst="rect">
            <a:avLst/>
          </a:prstGeom>
          <a:noFill/>
          <a:ln>
            <a:noFill/>
          </a:ln>
        </p:spPr>
      </p:pic>
      <p:sp>
        <p:nvSpPr>
          <p:cNvPr id="106" name="Google Shape;106;p12"/>
          <p:cNvSpPr txBox="1"/>
          <p:nvPr/>
        </p:nvSpPr>
        <p:spPr>
          <a:xfrm>
            <a:off x="5867400" y="3200400"/>
            <a:ext cx="327660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dirty="0" err="1">
                <a:solidFill>
                  <a:srgbClr val="0000FF"/>
                </a:solidFill>
                <a:latin typeface="Arial"/>
                <a:ea typeface="Arial"/>
                <a:cs typeface="Arial"/>
                <a:sym typeface="Arial"/>
              </a:rPr>
              <a:t>Jaragua</a:t>
            </a:r>
            <a:r>
              <a:rPr lang="en-US" sz="1400" b="0" i="1" u="none" strike="noStrike" cap="none" dirty="0">
                <a:solidFill>
                  <a:srgbClr val="0000FF"/>
                </a:solidFill>
                <a:latin typeface="Arial"/>
                <a:ea typeface="Arial"/>
                <a:cs typeface="Arial"/>
                <a:sym typeface="Arial"/>
              </a:rPr>
              <a:t> Peak is the highest point in the city, at 1,135 meters (3,724 ft).</a:t>
            </a:r>
            <a:endParaRPr sz="1400" b="0" i="1" u="none" strike="noStrike" cap="none" dirty="0">
              <a:solidFill>
                <a:srgbClr val="0000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Sao Paulo Climate</a:t>
            </a:r>
            <a:endParaRPr sz="2400" b="0" i="0" u="none" strike="noStrike" cap="none">
              <a:solidFill>
                <a:srgbClr val="000000"/>
              </a:solidFill>
              <a:latin typeface="Arial"/>
              <a:ea typeface="Arial"/>
              <a:cs typeface="Arial"/>
              <a:sym typeface="Arial"/>
            </a:endParaRPr>
          </a:p>
        </p:txBody>
      </p:sp>
      <p:sp>
        <p:nvSpPr>
          <p:cNvPr id="112" name="Google Shape;112;p13"/>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sp>
        <p:nvSpPr>
          <p:cNvPr id="113" name="Google Shape;113;p13"/>
          <p:cNvSpPr txBox="1"/>
          <p:nvPr/>
        </p:nvSpPr>
        <p:spPr>
          <a:xfrm>
            <a:off x="3886200" y="609600"/>
            <a:ext cx="5410200" cy="31393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Climatological characteristics:</a:t>
            </a:r>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city has a humid subtropical climate. In summer (January through March), the mean low temperature is about 19°C (66°F) and the mean high temperatures is near 28°C (82°F). In winter, temperatures tend to range between 12 and 22°C (54 and 72°F). The Tropic of Capricorn, at about 23°27' S, passes through north of São Paulo and roughly marks the boundary between the tropical and temperate areas of South America.  Due to </a:t>
            </a:r>
            <a:endParaRPr sz="1800" b="0" i="0" u="none" strike="noStrike" cap="none">
              <a:solidFill>
                <a:srgbClr val="000000"/>
              </a:solidFill>
              <a:latin typeface="Arial"/>
              <a:ea typeface="Arial"/>
              <a:cs typeface="Arial"/>
              <a:sym typeface="Arial"/>
            </a:endParaRPr>
          </a:p>
        </p:txBody>
      </p:sp>
      <p:sp>
        <p:nvSpPr>
          <p:cNvPr id="114" name="Google Shape;114;p13"/>
          <p:cNvSpPr txBox="1"/>
          <p:nvPr/>
        </p:nvSpPr>
        <p:spPr>
          <a:xfrm>
            <a:off x="76200" y="3124200"/>
            <a:ext cx="3886200" cy="4924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00" b="0" i="1" u="none" strike="noStrike" cap="none">
                <a:solidFill>
                  <a:srgbClr val="0000FF"/>
                </a:solidFill>
                <a:latin typeface="Arial"/>
                <a:ea typeface="Arial"/>
                <a:cs typeface="Arial"/>
                <a:sym typeface="Arial"/>
              </a:rPr>
              <a:t>São Paulo has the highest frequency of lightning strikes among Brazilian state capitals</a:t>
            </a:r>
            <a:r>
              <a:rPr lang="en-US" sz="1400" b="0" i="0" u="none" strike="noStrike" cap="none">
                <a:solidFill>
                  <a:srgbClr val="0000FF"/>
                </a:solidFill>
                <a:latin typeface="Arial"/>
                <a:ea typeface="Arial"/>
                <a:cs typeface="Arial"/>
                <a:sym typeface="Arial"/>
              </a:rPr>
              <a:t>.</a:t>
            </a:r>
            <a:endParaRPr sz="1400" b="0" i="0" u="none" strike="noStrike" cap="none">
              <a:solidFill>
                <a:srgbClr val="0000FF"/>
              </a:solidFill>
              <a:latin typeface="Arial"/>
              <a:ea typeface="Arial"/>
              <a:cs typeface="Arial"/>
              <a:sym typeface="Arial"/>
            </a:endParaRPr>
          </a:p>
        </p:txBody>
      </p:sp>
      <p:pic>
        <p:nvPicPr>
          <p:cNvPr id="115" name="Google Shape;115;p13" descr="https://upload.wikimedia.org/wikipedia/commons/thumb/a/a8/Tempestade_em_SP.jpg/1920px-Tempestade_em_SP.jpg"/>
          <p:cNvPicPr preferRelativeResize="0"/>
          <p:nvPr/>
        </p:nvPicPr>
        <p:blipFill rotWithShape="1">
          <a:blip r:embed="rId3">
            <a:alphaModFix/>
          </a:blip>
          <a:srcRect/>
          <a:stretch/>
        </p:blipFill>
        <p:spPr>
          <a:xfrm>
            <a:off x="152400" y="685799"/>
            <a:ext cx="3649055" cy="2438401"/>
          </a:xfrm>
          <a:prstGeom prst="rect">
            <a:avLst/>
          </a:prstGeom>
          <a:noFill/>
          <a:ln>
            <a:noFill/>
          </a:ln>
        </p:spPr>
      </p:pic>
      <p:sp>
        <p:nvSpPr>
          <p:cNvPr id="116" name="Google Shape;116;p13"/>
          <p:cNvSpPr txBox="1"/>
          <p:nvPr/>
        </p:nvSpPr>
        <p:spPr>
          <a:xfrm>
            <a:off x="152400" y="3648670"/>
            <a:ext cx="8991600"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its elevation, however, São Paulo experiences a more temperate climate.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Rainfall is abundant, annually averaging 1,454 millimeters (57.2 in). It is especially common in the warmer months averaging 219 millimeters (8.6 in) and decreases in winter, averaging 47 millimeters (1.9 in).  Heavy rain and lightning are not uncommon in São Paulo, due to the frequency of wintertime polar cold fronts and summertime airmass thunderstorm activity. Thunderstorm activity is most frequent in the warmer months from October through March.</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SBGR-Guarulhos Airport Characteristics</a:t>
            </a:r>
            <a:endParaRPr sz="2400" b="0" i="0" u="none" strike="noStrike" cap="none">
              <a:solidFill>
                <a:srgbClr val="000000"/>
              </a:solidFill>
              <a:latin typeface="Arial"/>
              <a:ea typeface="Arial"/>
              <a:cs typeface="Arial"/>
              <a:sym typeface="Arial"/>
            </a:endParaRPr>
          </a:p>
        </p:txBody>
      </p:sp>
      <p:sp>
        <p:nvSpPr>
          <p:cNvPr id="122" name="Google Shape;122;p14"/>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
        <p:nvSpPr>
          <p:cNvPr id="123" name="Google Shape;123;p14"/>
          <p:cNvSpPr txBox="1"/>
          <p:nvPr/>
        </p:nvSpPr>
        <p:spPr>
          <a:xfrm>
            <a:off x="4876800" y="762000"/>
            <a:ext cx="4267200"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Airport characteristics: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airport is located near the Forests of the Cantareira Mountains in a permanent marsh region between the Baquirivu-Guacu and Tiete Rivers. This aids in development of radiation fog, especially in the colder season from April to September, during the presence of the South Atlantic subtropical high.</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east-west runway is conducive to northerly crosswinds which can see</a:t>
            </a: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FF0000"/>
              </a:solidFill>
              <a:latin typeface="Arial"/>
              <a:ea typeface="Arial"/>
              <a:cs typeface="Arial"/>
              <a:sym typeface="Arial"/>
            </a:endParaRPr>
          </a:p>
        </p:txBody>
      </p:sp>
      <p:pic>
        <p:nvPicPr>
          <p:cNvPr id="124" name="Google Shape;124;p14" descr="Guarulhos5.jpg"/>
          <p:cNvPicPr preferRelativeResize="0"/>
          <p:nvPr/>
        </p:nvPicPr>
        <p:blipFill rotWithShape="1">
          <a:blip r:embed="rId3">
            <a:alphaModFix/>
          </a:blip>
          <a:srcRect/>
          <a:stretch/>
        </p:blipFill>
        <p:spPr>
          <a:xfrm>
            <a:off x="304800" y="4426848"/>
            <a:ext cx="2895600" cy="2050152"/>
          </a:xfrm>
          <a:prstGeom prst="rect">
            <a:avLst/>
          </a:prstGeom>
          <a:noFill/>
          <a:ln>
            <a:noFill/>
          </a:ln>
        </p:spPr>
      </p:pic>
      <p:sp>
        <p:nvSpPr>
          <p:cNvPr id="125" name="Google Shape;125;p14"/>
          <p:cNvSpPr txBox="1"/>
          <p:nvPr/>
        </p:nvSpPr>
        <p:spPr>
          <a:xfrm>
            <a:off x="685800" y="6477000"/>
            <a:ext cx="246041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Arial"/>
                <a:ea typeface="Arial"/>
                <a:cs typeface="Arial"/>
                <a:sym typeface="Arial"/>
              </a:rPr>
              <a:t>SBGR-View toward NW</a:t>
            </a:r>
            <a:endParaRPr sz="1400" b="0" i="1" u="none" strike="noStrike" cap="none">
              <a:solidFill>
                <a:srgbClr val="0000FF"/>
              </a:solidFill>
              <a:latin typeface="Arial"/>
              <a:ea typeface="Arial"/>
              <a:cs typeface="Arial"/>
              <a:sym typeface="Arial"/>
            </a:endParaRPr>
          </a:p>
        </p:txBody>
      </p:sp>
      <p:pic>
        <p:nvPicPr>
          <p:cNvPr id="126" name="Google Shape;126;p14" descr="D:\2. GOL TRIAL\SBGR-Guarulhos.JPG"/>
          <p:cNvPicPr preferRelativeResize="0"/>
          <p:nvPr/>
        </p:nvPicPr>
        <p:blipFill rotWithShape="1">
          <a:blip r:embed="rId4">
            <a:alphaModFix/>
          </a:blip>
          <a:srcRect/>
          <a:stretch/>
        </p:blipFill>
        <p:spPr>
          <a:xfrm>
            <a:off x="93256" y="685801"/>
            <a:ext cx="4707344" cy="3657600"/>
          </a:xfrm>
          <a:prstGeom prst="rect">
            <a:avLst/>
          </a:prstGeom>
          <a:noFill/>
          <a:ln>
            <a:noFill/>
          </a:ln>
        </p:spPr>
      </p:pic>
      <p:sp>
        <p:nvSpPr>
          <p:cNvPr id="127" name="Google Shape;127;p14"/>
          <p:cNvSpPr txBox="1"/>
          <p:nvPr/>
        </p:nvSpPr>
        <p:spPr>
          <a:xfrm>
            <a:off x="3276600" y="4355926"/>
            <a:ext cx="5867400" cy="25853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accelerated velocities coming off higher elevations near to the north of the airport.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These mountains also aid in providing lift during hours of daytime heating, with airmass Thunderstorms common in the summer months and cold-frontal shower activity in the wintertime. </a:t>
            </a:r>
            <a:endParaRPr/>
          </a:p>
          <a:p>
            <a:pPr marL="0" marR="0" lvl="0" indent="0" algn="l" rtl="0">
              <a:lnSpc>
                <a:spcPct val="100000"/>
              </a:lnSpc>
              <a:spcBef>
                <a:spcPts val="0"/>
              </a:spcBef>
              <a:spcAft>
                <a:spcPts val="0"/>
              </a:spcAft>
              <a:buNone/>
            </a:pP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p:nvPr/>
        </p:nvSpPr>
        <p:spPr>
          <a:xfrm>
            <a:off x="4876800" y="573881"/>
            <a:ext cx="4343400" cy="42473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Airport characteristics: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airport is located within the city of Sao Paulo, about 7 kilometers (4.5 miles) north of two reservoirs (Billings and Guarapiranga).  This location keeps temperatures generally milder than outlying areas due to the heat-island effect, but moisture advection on southerly winds from the reservoirs can enhance occasional radiation fog development, especially during the colder months from April to September  and with the presence of the South Atlantic subtropical high. </a:t>
            </a:r>
            <a:endParaRPr sz="1800" b="0" i="0" u="none" strike="noStrike" cap="none">
              <a:solidFill>
                <a:srgbClr val="FF0000"/>
              </a:solidFill>
              <a:latin typeface="Arial"/>
              <a:ea typeface="Arial"/>
              <a:cs typeface="Arial"/>
              <a:sym typeface="Arial"/>
            </a:endParaRPr>
          </a:p>
        </p:txBody>
      </p:sp>
      <p:sp>
        <p:nvSpPr>
          <p:cNvPr id="133" name="Google Shape;133;p15"/>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SBSP-Congonhas Airport Characteristics</a:t>
            </a:r>
            <a:endParaRPr sz="2400" b="0" i="0" u="none" strike="noStrike" cap="none">
              <a:solidFill>
                <a:srgbClr val="000000"/>
              </a:solidFill>
              <a:latin typeface="Arial"/>
              <a:ea typeface="Arial"/>
              <a:cs typeface="Arial"/>
              <a:sym typeface="Arial"/>
            </a:endParaRPr>
          </a:p>
        </p:txBody>
      </p:sp>
      <p:sp>
        <p:nvSpPr>
          <p:cNvPr id="134" name="Google Shape;134;p15"/>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11</a:t>
            </a:r>
            <a:endParaRPr sz="1400" b="0" i="0" u="none" strike="noStrike" cap="none">
              <a:solidFill>
                <a:srgbClr val="000000"/>
              </a:solidFill>
              <a:latin typeface="Arial"/>
              <a:ea typeface="Arial"/>
              <a:cs typeface="Arial"/>
              <a:sym typeface="Arial"/>
            </a:endParaRPr>
          </a:p>
        </p:txBody>
      </p:sp>
      <p:sp>
        <p:nvSpPr>
          <p:cNvPr id="135" name="Google Shape;135;p15"/>
          <p:cNvSpPr txBox="1"/>
          <p:nvPr/>
        </p:nvSpPr>
        <p:spPr>
          <a:xfrm>
            <a:off x="511385" y="6400800"/>
            <a:ext cx="246041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Arial"/>
                <a:ea typeface="Arial"/>
                <a:cs typeface="Arial"/>
                <a:sym typeface="Arial"/>
              </a:rPr>
              <a:t>SBSP-View toward South</a:t>
            </a:r>
            <a:endParaRPr sz="1400" b="0" i="1" u="none" strike="noStrike" cap="none">
              <a:solidFill>
                <a:srgbClr val="0000FF"/>
              </a:solidFill>
              <a:latin typeface="Arial"/>
              <a:ea typeface="Arial"/>
              <a:cs typeface="Arial"/>
              <a:sym typeface="Arial"/>
            </a:endParaRPr>
          </a:p>
        </p:txBody>
      </p:sp>
      <p:sp>
        <p:nvSpPr>
          <p:cNvPr id="136" name="Google Shape;136;p15"/>
          <p:cNvSpPr txBox="1"/>
          <p:nvPr/>
        </p:nvSpPr>
        <p:spPr>
          <a:xfrm>
            <a:off x="3276600" y="4321076"/>
            <a:ext cx="5867400"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                         </a:t>
            </a: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airport, like others in the area, experience highest frequency of thunderstorms during the warmer months of October through March, due to daytime heating of the airmass, and enhanced lift around area mountains but elevated convective activity can occur in the colder months, due to cold-frontal activity. </a:t>
            </a:r>
            <a:endParaRPr/>
          </a:p>
          <a:p>
            <a:pPr marL="0" marR="0" lvl="0" indent="0" algn="l" rtl="0">
              <a:lnSpc>
                <a:spcPct val="100000"/>
              </a:lnSpc>
              <a:spcBef>
                <a:spcPts val="0"/>
              </a:spcBef>
              <a:spcAft>
                <a:spcPts val="0"/>
              </a:spcAft>
              <a:buNone/>
            </a:pPr>
            <a:endParaRPr sz="18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FF0000"/>
                </a:solidFill>
                <a:latin typeface="Arial"/>
                <a:ea typeface="Arial"/>
                <a:cs typeface="Arial"/>
                <a:sym typeface="Arial"/>
              </a:rPr>
              <a:t>  </a:t>
            </a:r>
            <a:endParaRPr sz="1800" b="0" i="0" u="none" strike="noStrike" cap="none">
              <a:solidFill>
                <a:srgbClr val="FF0000"/>
              </a:solidFill>
              <a:latin typeface="Arial"/>
              <a:ea typeface="Arial"/>
              <a:cs typeface="Arial"/>
              <a:sym typeface="Arial"/>
            </a:endParaRPr>
          </a:p>
        </p:txBody>
      </p:sp>
      <p:pic>
        <p:nvPicPr>
          <p:cNvPr id="137" name="Google Shape;137;p15"/>
          <p:cNvPicPr preferRelativeResize="0"/>
          <p:nvPr/>
        </p:nvPicPr>
        <p:blipFill rotWithShape="1">
          <a:blip r:embed="rId3">
            <a:alphaModFix/>
          </a:blip>
          <a:srcRect/>
          <a:stretch/>
        </p:blipFill>
        <p:spPr>
          <a:xfrm>
            <a:off x="76200" y="693610"/>
            <a:ext cx="4724400" cy="3623626"/>
          </a:xfrm>
          <a:prstGeom prst="rect">
            <a:avLst/>
          </a:prstGeom>
          <a:noFill/>
          <a:ln>
            <a:noFill/>
          </a:ln>
        </p:spPr>
      </p:pic>
      <p:pic>
        <p:nvPicPr>
          <p:cNvPr id="138" name="Google Shape;138;p15"/>
          <p:cNvPicPr preferRelativeResize="0"/>
          <p:nvPr/>
        </p:nvPicPr>
        <p:blipFill rotWithShape="1">
          <a:blip r:embed="rId4">
            <a:alphaModFix/>
          </a:blip>
          <a:srcRect/>
          <a:stretch/>
        </p:blipFill>
        <p:spPr>
          <a:xfrm>
            <a:off x="88726" y="4394548"/>
            <a:ext cx="2994173" cy="2057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Campinas Geography (SBKP)</a:t>
            </a:r>
            <a:endParaRPr sz="2400" b="0" i="0" u="none" strike="noStrike" cap="none">
              <a:solidFill>
                <a:srgbClr val="000000"/>
              </a:solidFill>
              <a:latin typeface="Arial"/>
              <a:ea typeface="Arial"/>
              <a:cs typeface="Arial"/>
              <a:sym typeface="Arial"/>
            </a:endParaRPr>
          </a:p>
        </p:txBody>
      </p:sp>
      <p:sp>
        <p:nvSpPr>
          <p:cNvPr id="144" name="Google Shape;144;p16"/>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12</a:t>
            </a:r>
            <a:endParaRPr sz="1400" b="0" i="0" u="none" strike="noStrike" cap="none">
              <a:solidFill>
                <a:srgbClr val="000000"/>
              </a:solidFill>
              <a:latin typeface="Arial"/>
              <a:ea typeface="Arial"/>
              <a:cs typeface="Arial"/>
              <a:sym typeface="Arial"/>
            </a:endParaRPr>
          </a:p>
        </p:txBody>
      </p:sp>
      <p:pic>
        <p:nvPicPr>
          <p:cNvPr id="145" name="Google Shape;145;p16" descr="D:\2. GOL TRIAL\SBPK, SBSP, SBGR.JPG"/>
          <p:cNvPicPr preferRelativeResize="0"/>
          <p:nvPr/>
        </p:nvPicPr>
        <p:blipFill rotWithShape="1">
          <a:blip r:embed="rId3">
            <a:alphaModFix/>
          </a:blip>
          <a:srcRect t="1460" b="-1459"/>
          <a:stretch/>
        </p:blipFill>
        <p:spPr>
          <a:xfrm>
            <a:off x="1255000" y="2091700"/>
            <a:ext cx="6471375" cy="4644249"/>
          </a:xfrm>
          <a:prstGeom prst="rect">
            <a:avLst/>
          </a:prstGeom>
          <a:noFill/>
          <a:ln>
            <a:noFill/>
          </a:ln>
        </p:spPr>
      </p:pic>
      <p:sp>
        <p:nvSpPr>
          <p:cNvPr id="146" name="Google Shape;146;p16"/>
          <p:cNvSpPr txBox="1"/>
          <p:nvPr/>
        </p:nvSpPr>
        <p:spPr>
          <a:xfrm>
            <a:off x="76200" y="587276"/>
            <a:ext cx="87630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latin typeface="Arial"/>
                <a:ea typeface="Arial"/>
                <a:cs typeface="Arial"/>
                <a:sym typeface="Arial"/>
              </a:rPr>
              <a:t>Campinas </a:t>
            </a:r>
            <a:r>
              <a:rPr lang="en-US" sz="1800"/>
              <a:t>is </a:t>
            </a:r>
            <a:r>
              <a:rPr lang="en-US" sz="1800" b="0" i="0" u="none" strike="noStrike" cap="none">
                <a:latin typeface="Arial"/>
                <a:ea typeface="Arial"/>
                <a:cs typeface="Arial"/>
                <a:sym typeface="Arial"/>
              </a:rPr>
              <a:t>the third largest city in the State of Sao Paulo, located 96 km (60 mi) </a:t>
            </a:r>
            <a:r>
              <a:rPr lang="en-US" sz="1800"/>
              <a:t>northwe</a:t>
            </a:r>
            <a:r>
              <a:rPr lang="en-US" sz="1800" b="0" i="0" u="none" strike="noStrike" cap="none">
                <a:latin typeface="Arial"/>
                <a:ea typeface="Arial"/>
                <a:cs typeface="Arial"/>
                <a:sym typeface="Arial"/>
              </a:rPr>
              <a:t>st of the city of São Paulo, at an elevation of 686 meters (2,251 ft) above sea level. </a:t>
            </a:r>
            <a:r>
              <a:rPr lang="en-US" sz="1800"/>
              <a:t>The city is in a part of the Brazilian Highlands, with mountains ranging from 1000-2000 meters (3300-6500 ft).  Air moving across the area from west to east is lifted orographically, creating enhancement in precipitation over the area.</a:t>
            </a:r>
            <a:endParaRPr sz="18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p:nvPr/>
        </p:nvSpPr>
        <p:spPr>
          <a:xfrm>
            <a:off x="77250" y="2934250"/>
            <a:ext cx="9004800" cy="3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Over the course of the year, the temperature typically varies from 13-29</a:t>
            </a:r>
            <a:r>
              <a:rPr lang="en-US" sz="1800" i="1">
                <a:solidFill>
                  <a:schemeClr val="dk1"/>
                </a:solidFill>
              </a:rPr>
              <a:t>°C</a:t>
            </a:r>
            <a:r>
              <a:rPr lang="en-US" sz="1800">
                <a:solidFill>
                  <a:schemeClr val="dk1"/>
                </a:solidFill>
              </a:rPr>
              <a:t> (</a:t>
            </a:r>
            <a:r>
              <a:rPr lang="en-US" sz="1800" i="1">
                <a:solidFill>
                  <a:schemeClr val="dk1"/>
                </a:solidFill>
              </a:rPr>
              <a:t>55-85°F)</a:t>
            </a:r>
            <a:r>
              <a:rPr lang="en-US" sz="1800">
                <a:solidFill>
                  <a:schemeClr val="dk1"/>
                </a:solidFill>
              </a:rPr>
              <a:t> and is rarely below </a:t>
            </a:r>
            <a:r>
              <a:rPr lang="en-US" sz="1800" i="1">
                <a:solidFill>
                  <a:schemeClr val="dk1"/>
                </a:solidFill>
              </a:rPr>
              <a:t>9°C</a:t>
            </a:r>
            <a:r>
              <a:rPr lang="en-US" sz="1800">
                <a:solidFill>
                  <a:schemeClr val="dk1"/>
                </a:solidFill>
              </a:rPr>
              <a:t> (</a:t>
            </a:r>
            <a:r>
              <a:rPr lang="en-US" sz="1800" i="1">
                <a:solidFill>
                  <a:schemeClr val="dk1"/>
                </a:solidFill>
              </a:rPr>
              <a:t>48°F ) </a:t>
            </a:r>
            <a:r>
              <a:rPr lang="en-US" sz="1800">
                <a:solidFill>
                  <a:schemeClr val="dk1"/>
                </a:solidFill>
              </a:rPr>
              <a:t>or above 33</a:t>
            </a:r>
            <a:r>
              <a:rPr lang="en-US" sz="1800" i="1">
                <a:solidFill>
                  <a:schemeClr val="dk1"/>
                </a:solidFill>
              </a:rPr>
              <a:t>°C (92°F)</a:t>
            </a:r>
            <a:r>
              <a:rPr lang="en-US" sz="1800">
                <a:solidFill>
                  <a:schemeClr val="dk1"/>
                </a:solidFill>
              </a:rPr>
              <a:t>. </a:t>
            </a:r>
            <a:r>
              <a:rPr lang="en-US" sz="1800"/>
              <a:t>Heavy showers/thunderstorms are not uncommon, most frequently occurring in warmer months, due to daytime airmass heating, and enhanced by vertical motions due to the area’s higher elevations. </a:t>
            </a:r>
            <a:r>
              <a:rPr lang="en-US" sz="1800">
                <a:solidFill>
                  <a:srgbClr val="FF0000"/>
                </a:solidFill>
              </a:rPr>
              <a:t> </a:t>
            </a:r>
            <a:r>
              <a:rPr lang="en-US" sz="1800">
                <a:solidFill>
                  <a:srgbClr val="222222"/>
                </a:solidFill>
                <a:highlight>
                  <a:srgbClr val="FFFFFF"/>
                </a:highlight>
              </a:rPr>
              <a:t>The average annual rainfall is 1425 mm and the driest month is August, when there is only 24 mm. In January (the rainiest month) the average is 280 mm. The wet season is from mid-October to mid-April, with heaviest precipitation potential from December to  March, and the dry season is from May to September.  </a:t>
            </a:r>
            <a:endParaRPr sz="1800">
              <a:solidFill>
                <a:srgbClr val="222222"/>
              </a:solidFill>
              <a:highlight>
                <a:srgbClr val="FFFFFF"/>
              </a:highlight>
            </a:endParaRPr>
          </a:p>
          <a:p>
            <a:pPr marL="0" lvl="0" indent="0" algn="l" rtl="0">
              <a:spcBef>
                <a:spcPts val="0"/>
              </a:spcBef>
              <a:spcAft>
                <a:spcPts val="0"/>
              </a:spcAft>
              <a:buNone/>
            </a:pPr>
            <a:endParaRPr sz="1800">
              <a:solidFill>
                <a:srgbClr val="222222"/>
              </a:solidFill>
              <a:highlight>
                <a:srgbClr val="FFFFFF"/>
              </a:highlight>
            </a:endParaRPr>
          </a:p>
          <a:p>
            <a:pPr marL="0" lvl="0" indent="0" algn="l" rtl="0">
              <a:spcBef>
                <a:spcPts val="0"/>
              </a:spcBef>
              <a:spcAft>
                <a:spcPts val="0"/>
              </a:spcAft>
              <a:buClr>
                <a:schemeClr val="dk1"/>
              </a:buClr>
              <a:buFont typeface="Arial"/>
              <a:buNone/>
            </a:pPr>
            <a:r>
              <a:rPr lang="en-US" sz="1800">
                <a:solidFill>
                  <a:srgbClr val="222222"/>
                </a:solidFill>
                <a:highlight>
                  <a:srgbClr val="FFFFFF"/>
                </a:highlight>
              </a:rPr>
              <a:t>Average </a:t>
            </a:r>
            <a:r>
              <a:rPr lang="en-US" sz="1800">
                <a:solidFill>
                  <a:srgbClr val="0B0080"/>
                </a:solidFill>
                <a:highlight>
                  <a:srgbClr val="FFFFFF"/>
                </a:highlight>
                <a:uFill>
                  <a:noFill/>
                </a:uFill>
                <a:hlinkClick r:id="rId3"/>
              </a:rPr>
              <a:t>humidity</a:t>
            </a:r>
            <a:r>
              <a:rPr lang="en-US" sz="1800">
                <a:solidFill>
                  <a:srgbClr val="222222"/>
                </a:solidFill>
                <a:highlight>
                  <a:srgbClr val="FFFFFF"/>
                </a:highlight>
              </a:rPr>
              <a:t> ranges from 37% (August) to 56% (January). During the dry season/ and other dry periods, fires in the hills and thickets contribute to worsening air quality, which can restrict visibility for periods of hours or days at a time.  </a:t>
            </a:r>
            <a:endParaRPr sz="1800">
              <a:solidFill>
                <a:schemeClr val="dk1"/>
              </a:solidFill>
            </a:endParaRPr>
          </a:p>
          <a:p>
            <a:pPr marL="0" lvl="0" indent="0" algn="l" rtl="0">
              <a:spcBef>
                <a:spcPts val="0"/>
              </a:spcBef>
              <a:spcAft>
                <a:spcPts val="0"/>
              </a:spcAft>
              <a:buNone/>
            </a:pPr>
            <a:endParaRPr/>
          </a:p>
        </p:txBody>
      </p:sp>
      <p:sp>
        <p:nvSpPr>
          <p:cNvPr id="152" name="Google Shape;152;p17"/>
          <p:cNvSpPr txBox="1">
            <a:spLocks noGrp="1"/>
          </p:cNvSpPr>
          <p:nvPr>
            <p:ph type="title"/>
          </p:nvPr>
        </p:nvSpPr>
        <p:spPr>
          <a:xfrm>
            <a:off x="-2163" y="0"/>
            <a:ext cx="6659700" cy="549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Campinas Climate (SBKP)</a:t>
            </a:r>
            <a:endParaRPr sz="2400" b="0" i="0" u="none" strike="noStrike" cap="none">
              <a:solidFill>
                <a:srgbClr val="000000"/>
              </a:solidFill>
              <a:latin typeface="Arial"/>
              <a:ea typeface="Arial"/>
              <a:cs typeface="Arial"/>
              <a:sym typeface="Arial"/>
            </a:endParaRPr>
          </a:p>
        </p:txBody>
      </p:sp>
      <p:sp>
        <p:nvSpPr>
          <p:cNvPr id="153" name="Google Shape;153;p17"/>
          <p:cNvSpPr/>
          <p:nvPr/>
        </p:nvSpPr>
        <p:spPr>
          <a:xfrm>
            <a:off x="6948486" y="6615113"/>
            <a:ext cx="2133600" cy="2031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13</a:t>
            </a:r>
            <a:endParaRPr sz="1400" b="0" i="0" u="none" strike="noStrike" cap="none">
              <a:solidFill>
                <a:srgbClr val="000000"/>
              </a:solidFill>
              <a:latin typeface="Arial"/>
              <a:ea typeface="Arial"/>
              <a:cs typeface="Arial"/>
              <a:sym typeface="Arial"/>
            </a:endParaRPr>
          </a:p>
        </p:txBody>
      </p:sp>
      <p:pic>
        <p:nvPicPr>
          <p:cNvPr id="154" name="Google Shape;154;p17" descr="https://upload.wikimedia.org/wikipedia/commons/e/ea/Lightning_in_Campinas_%28see_more_photos_on_comments%29_%282167011677%29.jpg"/>
          <p:cNvPicPr preferRelativeResize="0"/>
          <p:nvPr/>
        </p:nvPicPr>
        <p:blipFill rotWithShape="1">
          <a:blip r:embed="rId4">
            <a:alphaModFix/>
          </a:blip>
          <a:srcRect/>
          <a:stretch/>
        </p:blipFill>
        <p:spPr>
          <a:xfrm>
            <a:off x="77249" y="660750"/>
            <a:ext cx="3052401" cy="2032950"/>
          </a:xfrm>
          <a:prstGeom prst="rect">
            <a:avLst/>
          </a:prstGeom>
          <a:noFill/>
          <a:ln>
            <a:noFill/>
          </a:ln>
        </p:spPr>
      </p:pic>
      <p:sp>
        <p:nvSpPr>
          <p:cNvPr id="155" name="Google Shape;155;p17"/>
          <p:cNvSpPr txBox="1"/>
          <p:nvPr/>
        </p:nvSpPr>
        <p:spPr>
          <a:xfrm>
            <a:off x="228600" y="2626445"/>
            <a:ext cx="32766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Arial"/>
                <a:ea typeface="Arial"/>
                <a:cs typeface="Arial"/>
                <a:sym typeface="Arial"/>
              </a:rPr>
              <a:t>View of Campinas during a storm.</a:t>
            </a:r>
            <a:endParaRPr sz="1400" b="0" i="1" u="none" strike="noStrike" cap="none">
              <a:solidFill>
                <a:srgbClr val="0000FF"/>
              </a:solidFill>
              <a:latin typeface="Arial"/>
              <a:ea typeface="Arial"/>
              <a:cs typeface="Arial"/>
              <a:sym typeface="Arial"/>
            </a:endParaRPr>
          </a:p>
        </p:txBody>
      </p:sp>
      <p:sp>
        <p:nvSpPr>
          <p:cNvPr id="156" name="Google Shape;156;p17"/>
          <p:cNvSpPr txBox="1"/>
          <p:nvPr/>
        </p:nvSpPr>
        <p:spPr>
          <a:xfrm>
            <a:off x="3129650" y="762000"/>
            <a:ext cx="5952300" cy="217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solidFill>
                  <a:schemeClr val="dk1"/>
                </a:solidFill>
              </a:rPr>
              <a:t>Climate: </a:t>
            </a:r>
            <a:endParaRPr sz="1800" b="1">
              <a:solidFill>
                <a:schemeClr val="dk1"/>
              </a:solidFill>
            </a:endParaRPr>
          </a:p>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Much like São Paulo, 60km to the south, the climate of Campinas can be classified as subtropical but is generally more temperate, due to its elevation at the edge of the Brazilian Highlands.  T</a:t>
            </a:r>
            <a:r>
              <a:rPr lang="en-US" sz="1800" b="0" i="0" u="none" strike="noStrike" cap="none">
                <a:solidFill>
                  <a:srgbClr val="000000"/>
                </a:solidFill>
                <a:latin typeface="Arial"/>
                <a:ea typeface="Arial"/>
                <a:cs typeface="Arial"/>
                <a:sym typeface="Arial"/>
              </a:rPr>
              <a:t>he summers are long, warm, muggy, wet, and mostly cloudy and the winters are short, mainly d</a:t>
            </a:r>
            <a:r>
              <a:rPr lang="en-US" sz="1800"/>
              <a:t>r</a:t>
            </a:r>
            <a:r>
              <a:rPr lang="en-US" sz="1800" b="0" i="0" u="none" strike="noStrike" cap="none">
                <a:solidFill>
                  <a:srgbClr val="000000"/>
                </a:solidFill>
                <a:latin typeface="Arial"/>
                <a:ea typeface="Arial"/>
                <a:cs typeface="Arial"/>
                <a:sym typeface="Arial"/>
              </a:rPr>
              <a:t>y and comfortable, and mostly clear.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p:nvPr/>
        </p:nvSpPr>
        <p:spPr>
          <a:xfrm>
            <a:off x="4728475" y="573875"/>
            <a:ext cx="4572000" cy="680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a:t>SBKP </a:t>
            </a:r>
            <a:r>
              <a:rPr lang="en-US" sz="1800"/>
              <a:t>is an </a:t>
            </a:r>
            <a:r>
              <a:rPr lang="en-US" sz="1800" b="0" i="0" u="none" strike="noStrike" cap="none">
                <a:solidFill>
                  <a:srgbClr val="000000"/>
                </a:solidFill>
                <a:latin typeface="Arial"/>
                <a:ea typeface="Arial"/>
                <a:cs typeface="Arial"/>
                <a:sym typeface="Arial"/>
              </a:rPr>
              <a:t>international airport located in the outskirts of Campinas, in the State of Sao Paulo, Brazil. </a:t>
            </a:r>
            <a:r>
              <a:rPr lang="en-US" sz="1800">
                <a:solidFill>
                  <a:schemeClr val="dk1"/>
                </a:solidFill>
              </a:rPr>
              <a:t>The airport, like others in the area, experience highest frequency of thunderstorms during the warmer months of October through March, due to daytime heating of the airmass, and enhanced lift around area mountains but elevated convective activity can occur in the colder months, due to cold-frontal activity from the south. </a:t>
            </a:r>
            <a:r>
              <a:rPr lang="en-US" sz="1800" b="0" i="0" u="none" strike="noStrike" cap="none">
                <a:solidFill>
                  <a:srgbClr val="000000"/>
                </a:solidFill>
                <a:latin typeface="Arial"/>
                <a:ea typeface="Arial"/>
                <a:cs typeface="Arial"/>
                <a:sym typeface="Arial"/>
              </a:rPr>
              <a:t>Winds moving from west to east are </a:t>
            </a:r>
            <a:r>
              <a:rPr lang="en-US" sz="1800"/>
              <a:t>orographically lifted due to higher elevations to the east &amp; southeast. </a:t>
            </a:r>
            <a:endParaRPr sz="1800" b="0" i="0" u="none" strike="noStrike" cap="none">
              <a:solidFill>
                <a:srgbClr val="FF0000"/>
              </a:solidFill>
              <a:latin typeface="Arial"/>
              <a:ea typeface="Arial"/>
              <a:cs typeface="Arial"/>
              <a:sym typeface="Arial"/>
            </a:endParaRPr>
          </a:p>
        </p:txBody>
      </p:sp>
      <p:sp>
        <p:nvSpPr>
          <p:cNvPr id="162" name="Google Shape;162;p18"/>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SBKP-Viracopos Airport Characteristics</a:t>
            </a:r>
            <a:endParaRPr sz="2400" b="0" i="0" u="none" strike="noStrike" cap="none">
              <a:solidFill>
                <a:srgbClr val="000000"/>
              </a:solidFill>
              <a:latin typeface="Arial"/>
              <a:ea typeface="Arial"/>
              <a:cs typeface="Arial"/>
              <a:sym typeface="Arial"/>
            </a:endParaRPr>
          </a:p>
        </p:txBody>
      </p:sp>
      <p:sp>
        <p:nvSpPr>
          <p:cNvPr id="163" name="Google Shape;163;p18"/>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14</a:t>
            </a:r>
            <a:endParaRPr sz="1400" b="0" i="0" u="none" strike="noStrike" cap="none">
              <a:solidFill>
                <a:srgbClr val="000000"/>
              </a:solidFill>
              <a:latin typeface="Arial"/>
              <a:ea typeface="Arial"/>
              <a:cs typeface="Arial"/>
              <a:sym typeface="Arial"/>
            </a:endParaRPr>
          </a:p>
        </p:txBody>
      </p:sp>
      <p:sp>
        <p:nvSpPr>
          <p:cNvPr id="164" name="Google Shape;164;p18"/>
          <p:cNvSpPr txBox="1"/>
          <p:nvPr/>
        </p:nvSpPr>
        <p:spPr>
          <a:xfrm>
            <a:off x="511385" y="6400800"/>
            <a:ext cx="246041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SBSP-View toward South</a:t>
            </a:r>
            <a:endParaRPr sz="1400" b="0" i="0" u="none" strike="noStrike" cap="none">
              <a:solidFill>
                <a:srgbClr val="000000"/>
              </a:solidFill>
              <a:latin typeface="Arial"/>
              <a:ea typeface="Arial"/>
              <a:cs typeface="Arial"/>
              <a:sym typeface="Arial"/>
            </a:endParaRPr>
          </a:p>
        </p:txBody>
      </p:sp>
      <p:pic>
        <p:nvPicPr>
          <p:cNvPr id="165" name="Google Shape;165;p18" descr="Aeroporto de Campinas.jpg"/>
          <p:cNvPicPr preferRelativeResize="0"/>
          <p:nvPr/>
        </p:nvPicPr>
        <p:blipFill rotWithShape="1">
          <a:blip r:embed="rId3">
            <a:alphaModFix/>
          </a:blip>
          <a:srcRect/>
          <a:stretch/>
        </p:blipFill>
        <p:spPr>
          <a:xfrm>
            <a:off x="152400" y="4419600"/>
            <a:ext cx="2992940" cy="1981200"/>
          </a:xfrm>
          <a:prstGeom prst="rect">
            <a:avLst/>
          </a:prstGeom>
          <a:noFill/>
          <a:ln>
            <a:noFill/>
          </a:ln>
        </p:spPr>
      </p:pic>
      <p:pic>
        <p:nvPicPr>
          <p:cNvPr id="166" name="Google Shape;166;p18" descr="D:\2. GOL TRIAL\for GOL Trial\SBKP-Viracopos, Campinas.JPG"/>
          <p:cNvPicPr preferRelativeResize="0"/>
          <p:nvPr/>
        </p:nvPicPr>
        <p:blipFill rotWithShape="1">
          <a:blip r:embed="rId4">
            <a:alphaModFix/>
          </a:blip>
          <a:srcRect/>
          <a:stretch/>
        </p:blipFill>
        <p:spPr>
          <a:xfrm>
            <a:off x="76200" y="676275"/>
            <a:ext cx="4572000" cy="3616119"/>
          </a:xfrm>
          <a:prstGeom prst="rect">
            <a:avLst/>
          </a:prstGeom>
          <a:noFill/>
          <a:ln>
            <a:noFill/>
          </a:ln>
        </p:spPr>
      </p:pic>
      <p:sp>
        <p:nvSpPr>
          <p:cNvPr id="167" name="Google Shape;167;p18"/>
          <p:cNvSpPr txBox="1"/>
          <p:nvPr/>
        </p:nvSpPr>
        <p:spPr>
          <a:xfrm>
            <a:off x="3151375" y="4292400"/>
            <a:ext cx="6049800" cy="27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800">
                <a:solidFill>
                  <a:schemeClr val="dk1"/>
                </a:solidFill>
              </a:rPr>
              <a:t>This upslope flow toward the mountains enhances cloud and precipitation development, as well as thunderstorms. </a:t>
            </a:r>
            <a:r>
              <a:rPr lang="en-US" sz="1800"/>
              <a:t>Airport temperatures are generally milder than outlying areas due to the heat-island effect but on southerly winds, moisture advection from two large reservoirs can aid in occasional radiation fog development, especially during the colder months from April to September  and with the presence of the South Atlantic subtropical high.</a:t>
            </a:r>
            <a:r>
              <a:rPr lang="en-US" sz="1800">
                <a:solidFill>
                  <a:srgbClr val="FF0000"/>
                </a:solidFill>
              </a:rPr>
              <a:t> </a:t>
            </a:r>
            <a:endParaRPr sz="1800">
              <a:solidFill>
                <a:srgbClr val="FF0000"/>
              </a:solidFill>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Rio de Janeiro Geography</a:t>
            </a:r>
            <a:endParaRPr sz="2400" b="0" i="0" u="none" strike="noStrike" cap="none">
              <a:solidFill>
                <a:srgbClr val="000000"/>
              </a:solidFill>
              <a:latin typeface="Arial"/>
              <a:ea typeface="Arial"/>
              <a:cs typeface="Arial"/>
              <a:sym typeface="Arial"/>
            </a:endParaRPr>
          </a:p>
        </p:txBody>
      </p:sp>
      <p:sp>
        <p:nvSpPr>
          <p:cNvPr id="173" name="Google Shape;173;p19"/>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15</a:t>
            </a:r>
            <a:endParaRPr sz="1400" b="0" i="0" u="none" strike="noStrike" cap="none">
              <a:solidFill>
                <a:srgbClr val="000000"/>
              </a:solidFill>
              <a:latin typeface="Arial"/>
              <a:ea typeface="Arial"/>
              <a:cs typeface="Arial"/>
              <a:sym typeface="Arial"/>
            </a:endParaRPr>
          </a:p>
        </p:txBody>
      </p:sp>
      <p:sp>
        <p:nvSpPr>
          <p:cNvPr id="174" name="Google Shape;174;p19"/>
          <p:cNvSpPr txBox="1"/>
          <p:nvPr/>
        </p:nvSpPr>
        <p:spPr>
          <a:xfrm>
            <a:off x="0" y="3150275"/>
            <a:ext cx="4191000" cy="369331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Rio de Janeiro is located close to the Tropic of Capricorn at 22°54’ south latitude and 43°12’ west longitude. Rio City is also the capital of the Rio de Janeiro State which lies in the south eastern region of Brazil. The Atlantic Ocean is to the south of the city, with Guanabara Bay bordering to the east and Sepetiba Bay to the west. The greater portion of the city extends to the NW on plains and hills with several rocky mountains. The southern zone of the city reaches the beaches fringing</a:t>
            </a:r>
            <a:endParaRPr sz="1800" b="0" i="0" u="none" strike="noStrike" cap="none">
              <a:solidFill>
                <a:srgbClr val="000000"/>
              </a:solidFill>
              <a:latin typeface="Arial"/>
              <a:ea typeface="Arial"/>
              <a:cs typeface="Arial"/>
              <a:sym typeface="Arial"/>
            </a:endParaRPr>
          </a:p>
        </p:txBody>
      </p:sp>
      <p:sp>
        <p:nvSpPr>
          <p:cNvPr id="175" name="Google Shape;175;p19"/>
          <p:cNvSpPr txBox="1"/>
          <p:nvPr/>
        </p:nvSpPr>
        <p:spPr>
          <a:xfrm>
            <a:off x="228600" y="2676459"/>
            <a:ext cx="3581400"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Arial"/>
                <a:ea typeface="Arial"/>
                <a:cs typeface="Arial"/>
                <a:sym typeface="Arial"/>
              </a:rPr>
              <a:t>Panoramic view of the statue at the top of Corcovado Mountain with Guanabara Bay</a:t>
            </a:r>
            <a:endParaRPr sz="1400" b="0" i="1" u="none" strike="noStrike" cap="none">
              <a:solidFill>
                <a:srgbClr val="0000FF"/>
              </a:solidFill>
              <a:latin typeface="Arial"/>
              <a:ea typeface="Arial"/>
              <a:cs typeface="Arial"/>
              <a:sym typeface="Arial"/>
            </a:endParaRPr>
          </a:p>
        </p:txBody>
      </p:sp>
      <p:pic>
        <p:nvPicPr>
          <p:cNvPr id="176" name="Google Shape;176;p19" descr="https://upload.wikimedia.org/wikipedia/commons/thumb/9/98/Cidade_Maravilhosa.jpg/1920px-Cidade_Maravilhosa.jpg"/>
          <p:cNvPicPr preferRelativeResize="0"/>
          <p:nvPr/>
        </p:nvPicPr>
        <p:blipFill rotWithShape="1">
          <a:blip r:embed="rId3">
            <a:alphaModFix/>
          </a:blip>
          <a:srcRect/>
          <a:stretch/>
        </p:blipFill>
        <p:spPr>
          <a:xfrm>
            <a:off x="89417" y="634975"/>
            <a:ext cx="3886200" cy="2066203"/>
          </a:xfrm>
          <a:prstGeom prst="rect">
            <a:avLst/>
          </a:prstGeom>
          <a:noFill/>
          <a:ln>
            <a:noFill/>
          </a:ln>
        </p:spPr>
      </p:pic>
      <p:sp>
        <p:nvSpPr>
          <p:cNvPr id="177" name="Google Shape;177;p19"/>
          <p:cNvSpPr txBox="1"/>
          <p:nvPr/>
        </p:nvSpPr>
        <p:spPr>
          <a:xfrm>
            <a:off x="4114800" y="4800600"/>
            <a:ext cx="5029200"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open sea and is cut off from the central and north zones by coastal mountains. These mountains and hills are offshoots of the Serra do Mar mountain chain that forms the southern slopes of the Brazilian Highlands. Mountains around the city range from 900 to over 2200 meters (3000 to over 7000 feet).</a:t>
            </a:r>
            <a:endParaRPr sz="1800" b="0" i="0" u="none" strike="noStrike" cap="none">
              <a:solidFill>
                <a:srgbClr val="000000"/>
              </a:solidFill>
              <a:latin typeface="Arial"/>
              <a:ea typeface="Arial"/>
              <a:cs typeface="Arial"/>
              <a:sym typeface="Arial"/>
            </a:endParaRPr>
          </a:p>
        </p:txBody>
      </p:sp>
      <p:pic>
        <p:nvPicPr>
          <p:cNvPr id="178" name="Google Shape;178;p19" descr="D:\2. GOL TRIAL\for GOL Trial\Rio de Janeiro Geography.JPG"/>
          <p:cNvPicPr preferRelativeResize="0"/>
          <p:nvPr/>
        </p:nvPicPr>
        <p:blipFill rotWithShape="1">
          <a:blip r:embed="rId4">
            <a:alphaModFix/>
          </a:blip>
          <a:srcRect/>
          <a:stretch/>
        </p:blipFill>
        <p:spPr>
          <a:xfrm>
            <a:off x="4076178" y="648222"/>
            <a:ext cx="4953000" cy="41073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Rio de Janeiro Climate</a:t>
            </a:r>
            <a:endParaRPr sz="2400" b="0" i="0" u="none" strike="noStrike" cap="none">
              <a:solidFill>
                <a:srgbClr val="000000"/>
              </a:solidFill>
              <a:latin typeface="Arial"/>
              <a:ea typeface="Arial"/>
              <a:cs typeface="Arial"/>
              <a:sym typeface="Arial"/>
            </a:endParaRPr>
          </a:p>
        </p:txBody>
      </p:sp>
      <p:sp>
        <p:nvSpPr>
          <p:cNvPr id="184" name="Google Shape;184;p20"/>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16</a:t>
            </a:r>
            <a:endParaRPr sz="1400" b="0" i="0" u="none" strike="noStrike" cap="none">
              <a:solidFill>
                <a:srgbClr val="000000"/>
              </a:solidFill>
              <a:latin typeface="Arial"/>
              <a:ea typeface="Arial"/>
              <a:cs typeface="Arial"/>
              <a:sym typeface="Arial"/>
            </a:endParaRPr>
          </a:p>
        </p:txBody>
      </p:sp>
      <p:sp>
        <p:nvSpPr>
          <p:cNvPr id="185" name="Google Shape;185;p20"/>
          <p:cNvSpPr txBox="1"/>
          <p:nvPr/>
        </p:nvSpPr>
        <p:spPr>
          <a:xfrm>
            <a:off x="84666" y="609600"/>
            <a:ext cx="5173133" cy="3416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Arial"/>
                <a:ea typeface="Arial"/>
                <a:cs typeface="Arial"/>
                <a:sym typeface="Arial"/>
              </a:rPr>
              <a:t>Climate:  </a:t>
            </a:r>
            <a:r>
              <a:rPr lang="en-US" sz="1800" i="0" u="none" strike="noStrike" cap="none" dirty="0">
                <a:solidFill>
                  <a:srgbClr val="000000"/>
                </a:solidFill>
                <a:latin typeface="Arial"/>
                <a:ea typeface="Arial"/>
                <a:cs typeface="Arial"/>
                <a:sym typeface="Arial"/>
              </a:rPr>
              <a:t>Located </a:t>
            </a:r>
            <a:r>
              <a:rPr lang="en-US" sz="1800" dirty="0"/>
              <a:t>on the South Atlantic Ocean and s</a:t>
            </a:r>
            <a:r>
              <a:rPr lang="en-US" sz="1800" i="0" u="none" strike="noStrike" cap="none" dirty="0">
                <a:solidFill>
                  <a:srgbClr val="000000"/>
                </a:solidFill>
                <a:latin typeface="Arial"/>
                <a:ea typeface="Arial"/>
                <a:cs typeface="Arial"/>
                <a:sym typeface="Arial"/>
              </a:rPr>
              <a:t>urrounded by forested land near to the Tropic of Capricorn, </a:t>
            </a:r>
            <a:r>
              <a:rPr lang="en-US" sz="1800" b="0" i="0" u="none" strike="noStrike" cap="none" dirty="0">
                <a:solidFill>
                  <a:srgbClr val="000000"/>
                </a:solidFill>
                <a:latin typeface="Arial"/>
                <a:ea typeface="Arial"/>
                <a:cs typeface="Arial"/>
                <a:sym typeface="Arial"/>
              </a:rPr>
              <a:t>Rio de Janeiro has a tropical climate.  Most of the year, the climate is warm and humid with exceptions due to elevation, vegetation and proximity to the ocean. Occasionally temperatures can reach as high as 40°C but mostly they hover around 30°C. Regions which are near the sea are somewhat cooler due to the ocean winds.  Average annual rainfall varies from 1,200 to 2,800 mm. temperature bearable.  </a:t>
            </a:r>
            <a:endParaRPr sz="1800" b="0" i="0" u="none" strike="noStrike" cap="none" dirty="0">
              <a:solidFill>
                <a:srgbClr val="000000"/>
              </a:solidFill>
              <a:latin typeface="Arial"/>
              <a:ea typeface="Arial"/>
              <a:cs typeface="Arial"/>
              <a:sym typeface="Arial"/>
            </a:endParaRPr>
          </a:p>
        </p:txBody>
      </p:sp>
      <p:sp>
        <p:nvSpPr>
          <p:cNvPr id="187" name="Google Shape;187;p20"/>
          <p:cNvSpPr txBox="1"/>
          <p:nvPr/>
        </p:nvSpPr>
        <p:spPr>
          <a:xfrm>
            <a:off x="5613394" y="3014126"/>
            <a:ext cx="3276600" cy="523220"/>
          </a:xfrm>
          <a:prstGeom prst="rect">
            <a:avLst/>
          </a:prstGeom>
          <a:noFill/>
          <a:ln>
            <a:noFill/>
          </a:ln>
        </p:spPr>
        <p:txBody>
          <a:bodyPr spcFirstLastPara="1" wrap="square" lIns="91425" tIns="45700" rIns="91425" bIns="45700" anchor="t" anchorCtr="0">
            <a:noAutofit/>
          </a:bodyPr>
          <a:lstStyle/>
          <a:p>
            <a:pPr lvl="0" algn="ctr"/>
            <a:r>
              <a:rPr lang="en-US" i="1" dirty="0">
                <a:solidFill>
                  <a:srgbClr val="0000FF"/>
                </a:solidFill>
              </a:rPr>
              <a:t>Average monthly thunderstorm </a:t>
            </a:r>
          </a:p>
          <a:p>
            <a:pPr lvl="0" algn="ctr"/>
            <a:r>
              <a:rPr lang="en-US" i="1" dirty="0">
                <a:solidFill>
                  <a:srgbClr val="0000FF"/>
                </a:solidFill>
              </a:rPr>
              <a:t>days for the city of Rio de Janeiro</a:t>
            </a:r>
            <a:endParaRPr sz="1400" b="0" i="1" u="none" strike="noStrike" cap="none" dirty="0">
              <a:solidFill>
                <a:srgbClr val="0000FF"/>
              </a:solidFill>
              <a:sym typeface="Arial"/>
            </a:endParaRPr>
          </a:p>
        </p:txBody>
      </p:sp>
      <p:sp>
        <p:nvSpPr>
          <p:cNvPr id="188" name="Google Shape;188;p20"/>
          <p:cNvSpPr txBox="1"/>
          <p:nvPr/>
        </p:nvSpPr>
        <p:spPr>
          <a:xfrm>
            <a:off x="5088467" y="3548209"/>
            <a:ext cx="4114800" cy="3354775"/>
          </a:xfrm>
          <a:prstGeom prst="rect">
            <a:avLst/>
          </a:prstGeom>
          <a:noFill/>
          <a:ln>
            <a:noFill/>
          </a:ln>
        </p:spPr>
        <p:txBody>
          <a:bodyPr spcFirstLastPara="1" wrap="square" lIns="91425" tIns="45700" rIns="91425" bIns="45700" anchor="t" anchorCtr="0">
            <a:noAutofit/>
          </a:bodyPr>
          <a:lstStyle/>
          <a:p>
            <a:pPr lvl="0"/>
            <a:r>
              <a:rPr lang="en-US" sz="1800" dirty="0"/>
              <a:t>Thunderstorm activity increases during the warmer summer months from November through March, with occasional heavy precipitation events.  Because of its geographic situation, the city is often reached by cold fronts advancing from Antarctica during autumn and winter, causing frequent weather changes.  Along the coast, the breeze, blowing onshore and offshore, moderates the temperature.</a:t>
            </a:r>
            <a:endParaRPr sz="1800" b="0" i="0" u="none" strike="noStrike" cap="none" dirty="0">
              <a:solidFill>
                <a:srgbClr val="0000FF"/>
              </a:solidFill>
              <a:latin typeface="Arial"/>
              <a:ea typeface="Arial"/>
              <a:cs typeface="Arial"/>
              <a:sym typeface="Arial"/>
            </a:endParaRPr>
          </a:p>
        </p:txBody>
      </p:sp>
      <p:pic>
        <p:nvPicPr>
          <p:cNvPr id="3" name="Picture 2">
            <a:extLst>
              <a:ext uri="{FF2B5EF4-FFF2-40B4-BE49-F238E27FC236}">
                <a16:creationId xmlns:a16="http://schemas.microsoft.com/office/drawing/2014/main" id="{786E734B-3979-4DED-BF8D-256086FFB1AE}"/>
              </a:ext>
            </a:extLst>
          </p:cNvPr>
          <p:cNvPicPr>
            <a:picLocks noChangeAspect="1"/>
          </p:cNvPicPr>
          <p:nvPr/>
        </p:nvPicPr>
        <p:blipFill>
          <a:blip r:embed="rId3"/>
          <a:stretch>
            <a:fillRect/>
          </a:stretch>
        </p:blipFill>
        <p:spPr>
          <a:xfrm>
            <a:off x="5317595" y="726211"/>
            <a:ext cx="3800825" cy="2372589"/>
          </a:xfrm>
          <a:prstGeom prst="rect">
            <a:avLst/>
          </a:prstGeom>
        </p:spPr>
      </p:pic>
      <p:pic>
        <p:nvPicPr>
          <p:cNvPr id="4" name="Picture 3">
            <a:extLst>
              <a:ext uri="{FF2B5EF4-FFF2-40B4-BE49-F238E27FC236}">
                <a16:creationId xmlns:a16="http://schemas.microsoft.com/office/drawing/2014/main" id="{43EB53F3-B908-41DD-B097-05A9EC088481}"/>
              </a:ext>
            </a:extLst>
          </p:cNvPr>
          <p:cNvPicPr>
            <a:picLocks noChangeAspect="1"/>
          </p:cNvPicPr>
          <p:nvPr/>
        </p:nvPicPr>
        <p:blipFill>
          <a:blip r:embed="rId4"/>
          <a:stretch>
            <a:fillRect/>
          </a:stretch>
        </p:blipFill>
        <p:spPr>
          <a:xfrm>
            <a:off x="194718" y="4025916"/>
            <a:ext cx="4373033" cy="268629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SBGL-Galeao Airport Characteristics</a:t>
            </a:r>
            <a:endParaRPr sz="2400" b="0" i="0" u="none" strike="noStrike" cap="none">
              <a:solidFill>
                <a:srgbClr val="000000"/>
              </a:solidFill>
              <a:latin typeface="Arial"/>
              <a:ea typeface="Arial"/>
              <a:cs typeface="Arial"/>
              <a:sym typeface="Arial"/>
            </a:endParaRPr>
          </a:p>
        </p:txBody>
      </p:sp>
      <p:sp>
        <p:nvSpPr>
          <p:cNvPr id="194" name="Google Shape;194;p21"/>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17</a:t>
            </a:r>
            <a:endParaRPr sz="1400" b="0" i="0" u="none" strike="noStrike" cap="none">
              <a:solidFill>
                <a:srgbClr val="000000"/>
              </a:solidFill>
              <a:latin typeface="Arial"/>
              <a:ea typeface="Arial"/>
              <a:cs typeface="Arial"/>
              <a:sym typeface="Arial"/>
            </a:endParaRPr>
          </a:p>
        </p:txBody>
      </p:sp>
      <p:sp>
        <p:nvSpPr>
          <p:cNvPr id="195" name="Google Shape;195;p21"/>
          <p:cNvSpPr txBox="1"/>
          <p:nvPr/>
        </p:nvSpPr>
        <p:spPr>
          <a:xfrm>
            <a:off x="7192" y="4370963"/>
            <a:ext cx="5036126" cy="2453173"/>
          </a:xfrm>
          <a:prstGeom prst="rect">
            <a:avLst/>
          </a:prstGeom>
          <a:noFill/>
          <a:ln>
            <a:noFill/>
          </a:ln>
        </p:spPr>
        <p:txBody>
          <a:bodyPr spcFirstLastPara="1" wrap="square" lIns="91425" tIns="45700" rIns="91425" bIns="45700" anchor="t" anchorCtr="0">
            <a:noAutofit/>
          </a:bodyPr>
          <a:lstStyle/>
          <a:p>
            <a:r>
              <a:rPr lang="en-US" sz="1800" b="1" i="0" u="none" strike="noStrike" cap="none" dirty="0">
                <a:solidFill>
                  <a:srgbClr val="000000"/>
                </a:solidFill>
                <a:latin typeface="Arial"/>
                <a:ea typeface="Arial"/>
                <a:cs typeface="Arial"/>
                <a:sym typeface="Arial"/>
              </a:rPr>
              <a:t>SBGL</a:t>
            </a: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a:t>
            </a:r>
            <a:r>
              <a:rPr lang="en-US" sz="1800" b="1" i="0" u="none" strike="noStrike" cap="none" dirty="0" err="1">
                <a:solidFill>
                  <a:srgbClr val="000000"/>
                </a:solidFill>
                <a:latin typeface="Arial"/>
                <a:ea typeface="Arial"/>
                <a:cs typeface="Arial"/>
                <a:sym typeface="Arial"/>
              </a:rPr>
              <a:t>Galeao</a:t>
            </a:r>
            <a:r>
              <a:rPr lang="en-US" sz="1800" b="1" i="0" u="none" strike="noStrike" cap="none" dirty="0">
                <a:solidFill>
                  <a:srgbClr val="000000"/>
                </a:solidFill>
                <a:latin typeface="Arial"/>
                <a:ea typeface="Arial"/>
                <a:cs typeface="Arial"/>
                <a:sym typeface="Arial"/>
              </a:rPr>
              <a:t> Airport) </a:t>
            </a:r>
            <a:r>
              <a:rPr lang="en-US" sz="1800" dirty="0"/>
              <a:t>is the primary airport serving the Rio de Janeiro area, located just to the north of downtown Rio de Janeiro and is surrounded by the Guanabara Bay.  Due to the tropical environment, the primary severe weather threat is thunderstorms, which occur most frequently during the warmer months of December through March.  During periods of</a:t>
            </a:r>
            <a:endParaRPr sz="1800" b="0" i="0" u="none" strike="noStrike" cap="none" dirty="0">
              <a:solidFill>
                <a:srgbClr val="0000FF"/>
              </a:solidFill>
              <a:latin typeface="Arial"/>
              <a:ea typeface="Arial"/>
              <a:cs typeface="Arial"/>
              <a:sym typeface="Arial"/>
            </a:endParaRPr>
          </a:p>
        </p:txBody>
      </p:sp>
      <p:sp>
        <p:nvSpPr>
          <p:cNvPr id="196" name="Google Shape;196;p21"/>
          <p:cNvSpPr txBox="1"/>
          <p:nvPr/>
        </p:nvSpPr>
        <p:spPr>
          <a:xfrm>
            <a:off x="5977459" y="702733"/>
            <a:ext cx="3505200" cy="2569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dirty="0">
                <a:solidFill>
                  <a:srgbClr val="0000FF"/>
                </a:solidFill>
                <a:latin typeface="Arial"/>
                <a:ea typeface="Arial"/>
                <a:cs typeface="Arial"/>
                <a:sym typeface="Arial"/>
              </a:rPr>
              <a:t>SBGL view toward south</a:t>
            </a:r>
            <a:endParaRPr sz="1400" b="0" i="1" u="none" strike="noStrike" cap="none" dirty="0">
              <a:solidFill>
                <a:srgbClr val="0000FF"/>
              </a:solidFill>
              <a:latin typeface="Arial"/>
              <a:ea typeface="Arial"/>
              <a:cs typeface="Arial"/>
              <a:sym typeface="Arial"/>
            </a:endParaRPr>
          </a:p>
        </p:txBody>
      </p:sp>
      <p:pic>
        <p:nvPicPr>
          <p:cNvPr id="197" name="Google Shape;197;p21" descr="D:\2. GOL TRIAL\for GOL Trial\SBGL &amp; SBRJ-Rio de Janeiro.JPG"/>
          <p:cNvPicPr preferRelativeResize="0"/>
          <p:nvPr/>
        </p:nvPicPr>
        <p:blipFill rotWithShape="1">
          <a:blip r:embed="rId3">
            <a:alphaModFix/>
          </a:blip>
          <a:srcRect/>
          <a:stretch/>
        </p:blipFill>
        <p:spPr>
          <a:xfrm>
            <a:off x="76200" y="652190"/>
            <a:ext cx="4892618" cy="3651038"/>
          </a:xfrm>
          <a:prstGeom prst="rect">
            <a:avLst/>
          </a:prstGeom>
          <a:noFill/>
          <a:ln>
            <a:noFill/>
          </a:ln>
        </p:spPr>
      </p:pic>
      <p:sp>
        <p:nvSpPr>
          <p:cNvPr id="198" name="Google Shape;198;p21"/>
          <p:cNvSpPr txBox="1"/>
          <p:nvPr/>
        </p:nvSpPr>
        <p:spPr>
          <a:xfrm>
            <a:off x="5002686" y="3657614"/>
            <a:ext cx="4267200" cy="3416320"/>
          </a:xfrm>
          <a:prstGeom prst="rect">
            <a:avLst/>
          </a:prstGeom>
          <a:noFill/>
          <a:ln>
            <a:noFill/>
          </a:ln>
        </p:spPr>
        <p:txBody>
          <a:bodyPr spcFirstLastPara="1" wrap="square" lIns="91425" tIns="45700" rIns="91425" bIns="45700" anchor="t" anchorCtr="0">
            <a:noAutofit/>
          </a:bodyPr>
          <a:lstStyle/>
          <a:p>
            <a:pPr lvl="0"/>
            <a:r>
              <a:rPr lang="en-US" sz="1800" dirty="0"/>
              <a:t>subsident high pressure and light winds in the cooler mornings of June through August, fog can develop over the airport due to radiational cooling as well as moisture advection off the Bay. </a:t>
            </a:r>
            <a:r>
              <a:rPr lang="en-US" sz="1800" dirty="0">
                <a:solidFill>
                  <a:schemeClr val="tx1"/>
                </a:solidFill>
              </a:rPr>
              <a:t>W</a:t>
            </a:r>
            <a:r>
              <a:rPr lang="en-US" sz="1800" b="0" i="0" u="none" strike="noStrike" cap="none" dirty="0">
                <a:solidFill>
                  <a:schemeClr val="tx1"/>
                </a:solidFill>
                <a:latin typeface="Arial"/>
                <a:ea typeface="Arial"/>
                <a:cs typeface="Arial"/>
                <a:sym typeface="Arial"/>
              </a:rPr>
              <a:t>inds are most commonly from the E/SE due to the easterly trade winds; however, if synoptic flow brings in a W/SW flow, moderate-to-strong winds may occur due to funneling between areas of higher terrain to the W and SW.</a:t>
            </a:r>
            <a:endParaRPr sz="1800" b="0" i="0" u="none" strike="noStrike" cap="none" dirty="0">
              <a:solidFill>
                <a:schemeClr val="tx1"/>
              </a:solidFill>
              <a:latin typeface="Arial"/>
              <a:ea typeface="Arial"/>
              <a:cs typeface="Arial"/>
              <a:sym typeface="Arial"/>
            </a:endParaRPr>
          </a:p>
        </p:txBody>
      </p:sp>
      <p:pic>
        <p:nvPicPr>
          <p:cNvPr id="5" name="Picture 4" descr="A view of a mountain&#10;&#10;Description automatically generated">
            <a:extLst>
              <a:ext uri="{FF2B5EF4-FFF2-40B4-BE49-F238E27FC236}">
                <a16:creationId xmlns:a16="http://schemas.microsoft.com/office/drawing/2014/main" id="{ED0466D4-BB28-4ADA-A1F6-4B1DAD0CC596}"/>
              </a:ext>
            </a:extLst>
          </p:cNvPr>
          <p:cNvPicPr>
            <a:picLocks noChangeAspect="1"/>
          </p:cNvPicPr>
          <p:nvPr/>
        </p:nvPicPr>
        <p:blipFill>
          <a:blip r:embed="rId4"/>
          <a:stretch>
            <a:fillRect/>
          </a:stretch>
        </p:blipFill>
        <p:spPr>
          <a:xfrm>
            <a:off x="5172352" y="978552"/>
            <a:ext cx="3751525" cy="26324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
        <p:cNvGrpSpPr/>
        <p:nvPr/>
      </p:nvGrpSpPr>
      <p:grpSpPr>
        <a:xfrm>
          <a:off x="0" y="0"/>
          <a:ext cx="0" cy="0"/>
          <a:chOff x="0" y="0"/>
          <a:chExt cx="0" cy="0"/>
        </a:xfrm>
      </p:grpSpPr>
      <p:sp>
        <p:nvSpPr>
          <p:cNvPr id="21" name="Google Shape;21;p4"/>
          <p:cNvSpPr txBox="1"/>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Calibri"/>
                <a:ea typeface="Calibri"/>
                <a:cs typeface="Calibri"/>
                <a:sym typeface="Calibri"/>
              </a:rPr>
              <a:t>  </a:t>
            </a:r>
            <a:r>
              <a:rPr lang="en-US" sz="2400" b="1" i="0" u="none" strike="noStrike" cap="none">
                <a:solidFill>
                  <a:schemeClr val="lt1"/>
                </a:solidFill>
                <a:latin typeface="Arial"/>
                <a:ea typeface="Arial"/>
                <a:cs typeface="Arial"/>
                <a:sym typeface="Arial"/>
              </a:rPr>
              <a:t>Trial Airports for GOL Transportes Aéreos</a:t>
            </a:r>
            <a:endParaRPr sz="2400" b="1" i="0" u="none" strike="noStrike" cap="none">
              <a:solidFill>
                <a:schemeClr val="lt1"/>
              </a:solidFill>
              <a:latin typeface="Arial"/>
              <a:ea typeface="Arial"/>
              <a:cs typeface="Arial"/>
              <a:sym typeface="Arial"/>
            </a:endParaRPr>
          </a:p>
        </p:txBody>
      </p:sp>
      <p:sp>
        <p:nvSpPr>
          <p:cNvPr id="22" name="Google Shape;22;p4"/>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3" name="Google Shape;23;p4"/>
          <p:cNvSpPr txBox="1"/>
          <p:nvPr/>
        </p:nvSpPr>
        <p:spPr>
          <a:xfrm>
            <a:off x="5364088" y="1628800"/>
            <a:ext cx="1080120" cy="400105"/>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FFFF00"/>
              </a:buClr>
              <a:buSzPts val="2000"/>
              <a:buFont typeface="Avenir"/>
              <a:buNone/>
            </a:pPr>
            <a:r>
              <a:rPr lang="en-US" sz="2000" b="1" i="0" u="none" strike="noStrike" cap="none">
                <a:solidFill>
                  <a:srgbClr val="FFFF00"/>
                </a:solidFill>
                <a:latin typeface="Avenir"/>
                <a:ea typeface="Avenir"/>
                <a:cs typeface="Avenir"/>
                <a:sym typeface="Avenir"/>
              </a:rPr>
              <a:t>DNKN</a:t>
            </a:r>
            <a:endParaRPr sz="2000" b="1" i="0" u="none" strike="noStrike" cap="none">
              <a:solidFill>
                <a:srgbClr val="FFFF00"/>
              </a:solidFill>
              <a:latin typeface="Avenir"/>
              <a:ea typeface="Avenir"/>
              <a:cs typeface="Avenir"/>
              <a:sym typeface="Avenir"/>
            </a:endParaRPr>
          </a:p>
        </p:txBody>
      </p:sp>
      <p:sp>
        <p:nvSpPr>
          <p:cNvPr id="24" name="Google Shape;24;p4"/>
          <p:cNvSpPr/>
          <p:nvPr/>
        </p:nvSpPr>
        <p:spPr>
          <a:xfrm>
            <a:off x="5181600" y="4800600"/>
            <a:ext cx="228600" cy="228600"/>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 name="Google Shape;25;p4"/>
          <p:cNvSpPr/>
          <p:nvPr/>
        </p:nvSpPr>
        <p:spPr>
          <a:xfrm>
            <a:off x="5638800" y="4648200"/>
            <a:ext cx="228600" cy="228600"/>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 name="Google Shape;26;p4"/>
          <p:cNvSpPr/>
          <p:nvPr/>
        </p:nvSpPr>
        <p:spPr>
          <a:xfrm>
            <a:off x="5041726" y="3733800"/>
            <a:ext cx="228600" cy="228600"/>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 name="Google Shape;27;p4"/>
          <p:cNvSpPr/>
          <p:nvPr/>
        </p:nvSpPr>
        <p:spPr>
          <a:xfrm>
            <a:off x="6223348" y="2146126"/>
            <a:ext cx="228600" cy="228600"/>
          </a:xfrm>
          <a:prstGeom prst="ellipse">
            <a:avLst/>
          </a:prstGeom>
          <a:noFill/>
          <a:ln w="127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 name="Google Shape;28;p4"/>
          <p:cNvSpPr txBox="1"/>
          <p:nvPr/>
        </p:nvSpPr>
        <p:spPr>
          <a:xfrm>
            <a:off x="6019800" y="1905000"/>
            <a:ext cx="65274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SBFZ</a:t>
            </a:r>
            <a:endParaRPr sz="1400" b="1" i="0" u="none" strike="noStrike" cap="none">
              <a:solidFill>
                <a:srgbClr val="000000"/>
              </a:solidFill>
              <a:latin typeface="Arial"/>
              <a:ea typeface="Arial"/>
              <a:cs typeface="Arial"/>
              <a:sym typeface="Arial"/>
            </a:endParaRPr>
          </a:p>
        </p:txBody>
      </p:sp>
      <p:sp>
        <p:nvSpPr>
          <p:cNvPr id="29" name="Google Shape;29;p4"/>
          <p:cNvSpPr txBox="1"/>
          <p:nvPr/>
        </p:nvSpPr>
        <p:spPr>
          <a:xfrm>
            <a:off x="5791200" y="4597052"/>
            <a:ext cx="6832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SBGL</a:t>
            </a:r>
            <a:endParaRPr sz="1400" b="1" i="0" u="none" strike="noStrike" cap="none">
              <a:solidFill>
                <a:srgbClr val="000000"/>
              </a:solidFill>
              <a:latin typeface="Arial"/>
              <a:ea typeface="Arial"/>
              <a:cs typeface="Arial"/>
              <a:sym typeface="Arial"/>
            </a:endParaRPr>
          </a:p>
        </p:txBody>
      </p:sp>
      <p:sp>
        <p:nvSpPr>
          <p:cNvPr id="30" name="Google Shape;30;p4"/>
          <p:cNvSpPr txBox="1"/>
          <p:nvPr/>
        </p:nvSpPr>
        <p:spPr>
          <a:xfrm>
            <a:off x="5207696" y="3682652"/>
            <a:ext cx="69442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SBBR</a:t>
            </a:r>
            <a:endParaRPr sz="1400" b="1" i="0" u="none" strike="noStrike" cap="none">
              <a:solidFill>
                <a:srgbClr val="000000"/>
              </a:solidFill>
              <a:latin typeface="Arial"/>
              <a:ea typeface="Arial"/>
              <a:cs typeface="Arial"/>
              <a:sym typeface="Arial"/>
            </a:endParaRPr>
          </a:p>
        </p:txBody>
      </p:sp>
      <p:sp>
        <p:nvSpPr>
          <p:cNvPr id="31" name="Google Shape;31;p4"/>
          <p:cNvSpPr txBox="1"/>
          <p:nvPr/>
        </p:nvSpPr>
        <p:spPr>
          <a:xfrm>
            <a:off x="4724400" y="4988645"/>
            <a:ext cx="124425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SBSP/SBGR</a:t>
            </a:r>
            <a:endParaRPr sz="1400" b="1" i="0" u="none" strike="noStrike" cap="none">
              <a:solidFill>
                <a:srgbClr val="000000"/>
              </a:solidFill>
              <a:latin typeface="Arial"/>
              <a:ea typeface="Arial"/>
              <a:cs typeface="Arial"/>
              <a:sym typeface="Arial"/>
            </a:endParaRPr>
          </a:p>
        </p:txBody>
      </p:sp>
      <p:pic>
        <p:nvPicPr>
          <p:cNvPr id="32" name="Google Shape;32;p4" descr="D:\2. GOL TRIAL\Brazil airports.JPG"/>
          <p:cNvPicPr preferRelativeResize="0"/>
          <p:nvPr/>
        </p:nvPicPr>
        <p:blipFill rotWithShape="1">
          <a:blip r:embed="rId3">
            <a:alphaModFix/>
          </a:blip>
          <a:srcRect/>
          <a:stretch/>
        </p:blipFill>
        <p:spPr>
          <a:xfrm>
            <a:off x="1248185" y="609600"/>
            <a:ext cx="6676615" cy="6172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SBRJ-Santos Dumont Airport</a:t>
            </a:r>
            <a:endParaRPr sz="2400" b="0" i="0" u="none" strike="noStrike" cap="none">
              <a:solidFill>
                <a:srgbClr val="000000"/>
              </a:solidFill>
              <a:latin typeface="Arial"/>
              <a:ea typeface="Arial"/>
              <a:cs typeface="Arial"/>
              <a:sym typeface="Arial"/>
            </a:endParaRPr>
          </a:p>
        </p:txBody>
      </p:sp>
      <p:sp>
        <p:nvSpPr>
          <p:cNvPr id="205" name="Google Shape;205;p22"/>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18</a:t>
            </a:r>
            <a:endParaRPr sz="1400" b="0" i="0" u="none" strike="noStrike" cap="none">
              <a:solidFill>
                <a:srgbClr val="000000"/>
              </a:solidFill>
              <a:latin typeface="Arial"/>
              <a:ea typeface="Arial"/>
              <a:cs typeface="Arial"/>
              <a:sym typeface="Arial"/>
            </a:endParaRPr>
          </a:p>
        </p:txBody>
      </p:sp>
      <p:sp>
        <p:nvSpPr>
          <p:cNvPr id="206" name="Google Shape;206;p22"/>
          <p:cNvSpPr txBox="1"/>
          <p:nvPr/>
        </p:nvSpPr>
        <p:spPr>
          <a:xfrm>
            <a:off x="7192" y="4473476"/>
            <a:ext cx="8908208"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Arial"/>
                <a:ea typeface="Arial"/>
                <a:cs typeface="Arial"/>
                <a:sym typeface="Arial"/>
              </a:rPr>
              <a:t>SBRJ</a:t>
            </a:r>
            <a:r>
              <a:rPr lang="en-US" sz="1800" b="0" i="0" u="none" strike="noStrike" cap="none" dirty="0">
                <a:solidFill>
                  <a:srgbClr val="000000"/>
                </a:solidFill>
                <a:latin typeface="Arial"/>
                <a:ea typeface="Arial"/>
                <a:cs typeface="Arial"/>
                <a:sym typeface="Arial"/>
              </a:rPr>
              <a:t> </a:t>
            </a:r>
            <a:r>
              <a:rPr lang="en-US" sz="1800" b="1" i="0" u="none" strike="noStrike" cap="none" dirty="0">
                <a:solidFill>
                  <a:srgbClr val="000000"/>
                </a:solidFill>
                <a:latin typeface="Arial"/>
                <a:ea typeface="Arial"/>
                <a:cs typeface="Arial"/>
                <a:sym typeface="Arial"/>
              </a:rPr>
              <a:t>(Santos Dumont Airport) </a:t>
            </a:r>
            <a:r>
              <a:rPr lang="en-US" sz="1800" b="0" i="0" u="none" strike="noStrike" cap="none" dirty="0">
                <a:solidFill>
                  <a:srgbClr val="000000"/>
                </a:solidFill>
                <a:latin typeface="Arial"/>
                <a:ea typeface="Arial"/>
                <a:cs typeface="Arial"/>
                <a:sym typeface="Arial"/>
              </a:rPr>
              <a:t>lies 12 km (7.5 mi) to the southeast of SBGL, near the entrance to Guanabara Bay</a:t>
            </a:r>
            <a:r>
              <a:rPr lang="en-US" sz="1800" b="0" i="0" u="none" strike="noStrike" cap="none" dirty="0">
                <a:solidFill>
                  <a:schemeClr val="dk1"/>
                </a:solidFill>
                <a:latin typeface="Arial"/>
                <a:ea typeface="Arial"/>
                <a:cs typeface="Arial"/>
                <a:sym typeface="Arial"/>
              </a:rPr>
              <a:t>. Winds are most commonly from the E/SE due to the easterly trade winds; however, if synoptic flow brings in a S/</a:t>
            </a:r>
            <a:r>
              <a:rPr lang="en-US" sz="1800" b="0" i="0" u="none" strike="noStrike" cap="none" dirty="0" err="1">
                <a:solidFill>
                  <a:schemeClr val="dk1"/>
                </a:solidFill>
                <a:latin typeface="Arial"/>
                <a:ea typeface="Arial"/>
                <a:cs typeface="Arial"/>
                <a:sym typeface="Arial"/>
              </a:rPr>
              <a:t>SW’erly</a:t>
            </a:r>
            <a:r>
              <a:rPr lang="en-US" sz="1800" b="0" i="0" u="none" strike="noStrike" cap="none" dirty="0">
                <a:solidFill>
                  <a:schemeClr val="dk1"/>
                </a:solidFill>
                <a:latin typeface="Arial"/>
                <a:ea typeface="Arial"/>
                <a:cs typeface="Arial"/>
                <a:sym typeface="Arial"/>
              </a:rPr>
              <a:t> flow, moderate-to-strong winds may occur due to compressional funneling between areas of higher terrain surrounding the entrance to the Bay. Located within the subtropics of the Southern Hemisphere, the primary severe weather threat is thunderstorms, which occur most frequently during the spring/summer months of December through March</a:t>
            </a:r>
            <a:r>
              <a:rPr lang="en-US" sz="1800" b="0" i="0" u="none" strike="noStrike" cap="none" dirty="0">
                <a:solidFill>
                  <a:srgbClr val="FF0000"/>
                </a:solidFill>
                <a:latin typeface="Arial"/>
                <a:ea typeface="Arial"/>
                <a:cs typeface="Arial"/>
                <a:sym typeface="Arial"/>
              </a:rPr>
              <a:t>.</a:t>
            </a:r>
            <a:endParaRPr dirty="0"/>
          </a:p>
          <a:p>
            <a:pPr marL="0" marR="0" lvl="0" indent="0" algn="l" rtl="0">
              <a:lnSpc>
                <a:spcPct val="100000"/>
              </a:lnSpc>
              <a:spcBef>
                <a:spcPts val="0"/>
              </a:spcBef>
              <a:spcAft>
                <a:spcPts val="0"/>
              </a:spcAft>
              <a:buNone/>
            </a:pPr>
            <a:endParaRPr sz="1800" b="0" i="0" u="none" strike="noStrike" cap="none" dirty="0">
              <a:solidFill>
                <a:schemeClr val="dk1"/>
              </a:solidFill>
              <a:latin typeface="Arial"/>
              <a:ea typeface="Arial"/>
              <a:cs typeface="Arial"/>
              <a:sym typeface="Arial"/>
            </a:endParaRPr>
          </a:p>
        </p:txBody>
      </p:sp>
      <p:sp>
        <p:nvSpPr>
          <p:cNvPr id="207" name="Google Shape;207;p22"/>
          <p:cNvSpPr txBox="1"/>
          <p:nvPr/>
        </p:nvSpPr>
        <p:spPr>
          <a:xfrm>
            <a:off x="5257800" y="3502223"/>
            <a:ext cx="350520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1" u="none" strike="noStrike" cap="none">
                <a:solidFill>
                  <a:srgbClr val="0000FF"/>
                </a:solidFill>
                <a:latin typeface="Arial"/>
                <a:ea typeface="Arial"/>
                <a:cs typeface="Arial"/>
                <a:sym typeface="Arial"/>
              </a:rPr>
              <a:t>Aerial view of SBRJ with view toward SW</a:t>
            </a:r>
            <a:endParaRPr sz="1400" b="0" i="1" u="none" strike="noStrike" cap="none">
              <a:solidFill>
                <a:srgbClr val="0000FF"/>
              </a:solidFill>
              <a:latin typeface="Arial"/>
              <a:ea typeface="Arial"/>
              <a:cs typeface="Arial"/>
              <a:sym typeface="Arial"/>
            </a:endParaRPr>
          </a:p>
        </p:txBody>
      </p:sp>
      <p:pic>
        <p:nvPicPr>
          <p:cNvPr id="208" name="Google Shape;208;p22" descr="D:\2. GOL TRIAL\for GOL Trial\SBGL &amp; SBRJ-Rio de Janeiro.JPG"/>
          <p:cNvPicPr preferRelativeResize="0"/>
          <p:nvPr/>
        </p:nvPicPr>
        <p:blipFill rotWithShape="1">
          <a:blip r:embed="rId3">
            <a:alphaModFix/>
          </a:blip>
          <a:srcRect/>
          <a:stretch/>
        </p:blipFill>
        <p:spPr>
          <a:xfrm>
            <a:off x="76200" y="652189"/>
            <a:ext cx="4878892" cy="3691211"/>
          </a:xfrm>
          <a:prstGeom prst="rect">
            <a:avLst/>
          </a:prstGeom>
          <a:noFill/>
          <a:ln>
            <a:noFill/>
          </a:ln>
        </p:spPr>
      </p:pic>
      <p:pic>
        <p:nvPicPr>
          <p:cNvPr id="209" name="Google Shape;209;p22"/>
          <p:cNvPicPr preferRelativeResize="0"/>
          <p:nvPr/>
        </p:nvPicPr>
        <p:blipFill rotWithShape="1">
          <a:blip r:embed="rId4">
            <a:alphaModFix/>
          </a:blip>
          <a:srcRect/>
          <a:stretch/>
        </p:blipFill>
        <p:spPr>
          <a:xfrm>
            <a:off x="5051831" y="661117"/>
            <a:ext cx="3990211" cy="259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13"/>
        <p:cNvGrpSpPr/>
        <p:nvPr/>
      </p:nvGrpSpPr>
      <p:grpSpPr>
        <a:xfrm>
          <a:off x="0" y="0"/>
          <a:ext cx="0" cy="0"/>
          <a:chOff x="0" y="0"/>
          <a:chExt cx="0" cy="0"/>
        </a:xfrm>
      </p:grpSpPr>
      <p:sp>
        <p:nvSpPr>
          <p:cNvPr id="214" name="Google Shape;214;p23"/>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0C419A"/>
                </a:solidFill>
                <a:latin typeface="Calibri"/>
                <a:ea typeface="Calibri"/>
                <a:cs typeface="Calibri"/>
                <a:sym typeface="Calibri"/>
              </a:rPr>
              <a:t>19</a:t>
            </a:r>
            <a:endParaRPr sz="1400" b="0" i="0" u="none" strike="noStrike" cap="none">
              <a:solidFill>
                <a:srgbClr val="000000"/>
              </a:solidFill>
              <a:latin typeface="Arial"/>
              <a:ea typeface="Arial"/>
              <a:cs typeface="Arial"/>
              <a:sym typeface="Arial"/>
            </a:endParaRPr>
          </a:p>
        </p:txBody>
      </p:sp>
      <p:sp>
        <p:nvSpPr>
          <p:cNvPr id="215" name="Google Shape;215;p23"/>
          <p:cNvSpPr txBox="1"/>
          <p:nvPr/>
        </p:nvSpPr>
        <p:spPr>
          <a:xfrm>
            <a:off x="228600" y="4876800"/>
            <a:ext cx="48768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sng" strike="noStrike" cap="none">
                <a:solidFill>
                  <a:srgbClr val="000000"/>
                </a:solidFill>
                <a:latin typeface="Arial"/>
                <a:ea typeface="Arial"/>
                <a:cs typeface="Arial"/>
                <a:sym typeface="Arial"/>
              </a:rPr>
              <a:t>State of Goias, Federal District-Brasilia</a:t>
            </a:r>
            <a:endParaRPr sz="1800" b="0" i="0" u="none" strike="noStrike" cap="none">
              <a:solidFill>
                <a:srgbClr val="000000"/>
              </a:solidFill>
              <a:latin typeface="Arial"/>
              <a:ea typeface="Arial"/>
              <a:cs typeface="Arial"/>
              <a:sym typeface="Arial"/>
            </a:endParaRPr>
          </a:p>
        </p:txBody>
      </p:sp>
      <p:sp>
        <p:nvSpPr>
          <p:cNvPr id="216" name="Google Shape;216;p23"/>
          <p:cNvSpPr txBox="1"/>
          <p:nvPr/>
        </p:nvSpPr>
        <p:spPr>
          <a:xfrm>
            <a:off x="0" y="73967"/>
            <a:ext cx="64008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SBBR – Brasilia Geography and Climate</a:t>
            </a:r>
            <a:endParaRPr sz="2400" b="0" i="0" u="none" strike="noStrike" cap="none">
              <a:solidFill>
                <a:srgbClr val="000000"/>
              </a:solidFill>
              <a:latin typeface="Arial"/>
              <a:ea typeface="Arial"/>
              <a:cs typeface="Arial"/>
              <a:sym typeface="Arial"/>
            </a:endParaRPr>
          </a:p>
        </p:txBody>
      </p:sp>
      <p:sp>
        <p:nvSpPr>
          <p:cNvPr id="217" name="Google Shape;217;p23"/>
          <p:cNvSpPr txBox="1"/>
          <p:nvPr/>
        </p:nvSpPr>
        <p:spPr>
          <a:xfrm>
            <a:off x="4648200" y="762000"/>
            <a:ext cx="4495800" cy="48013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Characteristics: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Brasilia Intl Airport is located about 450 miles inland from the South Atlantic Ocean at the top of the Brazilian highlands in the country's center-western region. The Paranoá Lake, just northeast of the airport is a large artificial lake that maintains humidity over the area, with infrequent fog development during cooler, mornings with a northeasterly breeze. There is a tropical savanna climate with distinct dry and wet seasons (Rainy Season from October-April &amp; drier from May-September). However, haze due to pollution and smoke from the Amazon can occasionally reduce visibility. </a:t>
            </a:r>
            <a:endParaRPr sz="1800" b="0" i="0" u="none" strike="noStrike" cap="none">
              <a:solidFill>
                <a:srgbClr val="000000"/>
              </a:solidFill>
              <a:latin typeface="Arial"/>
              <a:ea typeface="Arial"/>
              <a:cs typeface="Arial"/>
              <a:sym typeface="Arial"/>
            </a:endParaRPr>
          </a:p>
        </p:txBody>
      </p:sp>
      <p:sp>
        <p:nvSpPr>
          <p:cNvPr id="218" name="Google Shape;218;p23"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 name="Google Shape;219;p23"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 name="Google Shape;220;p23"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 name="Google Shape;221;p23"/>
          <p:cNvSpPr txBox="1"/>
          <p:nvPr/>
        </p:nvSpPr>
        <p:spPr>
          <a:xfrm>
            <a:off x="228600" y="5562600"/>
            <a:ext cx="8381999"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Higher terrain surrounding the airfield typically holds temperatures within mild ranges, with the average annual high 26.6 °C (79.9 °F) and average low 16.8 °C (62.2 °F).  Airmass Thunderstorms are common in the summer.</a:t>
            </a:r>
            <a:endParaRPr sz="1800" b="0" i="0" u="none" strike="noStrike" cap="none">
              <a:solidFill>
                <a:srgbClr val="000000"/>
              </a:solidFill>
              <a:latin typeface="Arial"/>
              <a:ea typeface="Arial"/>
              <a:cs typeface="Arial"/>
              <a:sym typeface="Arial"/>
            </a:endParaRPr>
          </a:p>
        </p:txBody>
      </p:sp>
      <p:pic>
        <p:nvPicPr>
          <p:cNvPr id="222" name="Google Shape;222;p23" descr="D:\2. GOL TRIAL\for GOL Trial\SBBR2.JPG"/>
          <p:cNvPicPr preferRelativeResize="0"/>
          <p:nvPr/>
        </p:nvPicPr>
        <p:blipFill rotWithShape="1">
          <a:blip r:embed="rId3">
            <a:alphaModFix/>
          </a:blip>
          <a:srcRect/>
          <a:stretch/>
        </p:blipFill>
        <p:spPr>
          <a:xfrm>
            <a:off x="76200" y="685800"/>
            <a:ext cx="4495800" cy="42515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5"/>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20</a:t>
            </a:r>
            <a:endParaRPr sz="1400" b="0" i="0" u="none" strike="noStrike" cap="none" dirty="0">
              <a:solidFill>
                <a:srgbClr val="000000"/>
              </a:solidFill>
              <a:latin typeface="Arial"/>
              <a:ea typeface="Arial"/>
              <a:cs typeface="Arial"/>
              <a:sym typeface="Arial"/>
            </a:endParaRPr>
          </a:p>
        </p:txBody>
      </p:sp>
      <p:sp>
        <p:nvSpPr>
          <p:cNvPr id="235" name="Google Shape;235;p25"/>
          <p:cNvSpPr txBox="1"/>
          <p:nvPr/>
        </p:nvSpPr>
        <p:spPr>
          <a:xfrm>
            <a:off x="1371600" y="5791200"/>
            <a:ext cx="54102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sng" strike="noStrike" cap="none">
                <a:solidFill>
                  <a:srgbClr val="000000"/>
                </a:solidFill>
                <a:latin typeface="Arial"/>
                <a:ea typeface="Arial"/>
                <a:cs typeface="Arial"/>
                <a:sym typeface="Arial"/>
              </a:rPr>
              <a:t>State of Ceara (Fortaleza)</a:t>
            </a:r>
            <a:endParaRPr sz="1800" b="0" i="0" u="none" strike="noStrike" cap="none">
              <a:solidFill>
                <a:srgbClr val="000000"/>
              </a:solidFill>
              <a:latin typeface="Arial"/>
              <a:ea typeface="Arial"/>
              <a:cs typeface="Arial"/>
              <a:sym typeface="Arial"/>
            </a:endParaRPr>
          </a:p>
        </p:txBody>
      </p:sp>
      <p:sp>
        <p:nvSpPr>
          <p:cNvPr id="236" name="Google Shape;236;p25"/>
          <p:cNvSpPr txBox="1"/>
          <p:nvPr/>
        </p:nvSpPr>
        <p:spPr>
          <a:xfrm>
            <a:off x="0" y="73967"/>
            <a:ext cx="64008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SBFZ - Fortaleza Geography</a:t>
            </a:r>
            <a:endParaRPr sz="2400" b="0" i="0" u="none" strike="noStrike" cap="none">
              <a:solidFill>
                <a:srgbClr val="000000"/>
              </a:solidFill>
              <a:latin typeface="Arial"/>
              <a:ea typeface="Arial"/>
              <a:cs typeface="Arial"/>
              <a:sym typeface="Arial"/>
            </a:endParaRPr>
          </a:p>
        </p:txBody>
      </p:sp>
      <p:sp>
        <p:nvSpPr>
          <p:cNvPr id="237" name="Google Shape;237;p25"/>
          <p:cNvSpPr txBox="1"/>
          <p:nvPr/>
        </p:nvSpPr>
        <p:spPr>
          <a:xfrm>
            <a:off x="5715000" y="762000"/>
            <a:ext cx="3581400" cy="53553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Geographical characteristics: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Fortaleza Intl Airport, on the northeastern coast of Brazil in the State of Ceara, is located at 3.8S/38.5W deg. south latitude.  The airport lies within the region of the southward (January to June) fluctuation of the ITCZ.</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coastal plain rises quickly into area mountains to the south and southwest, which enhance lifting and condensation of warm, moist winds. The area enjoys mild sea breezes and diurnal wind fluctuations due to a relatively hot and dry interior region.</a:t>
            </a:r>
            <a:endParaRPr sz="1800" b="0" i="0" u="none" strike="noStrike" cap="none">
              <a:solidFill>
                <a:srgbClr val="000000"/>
              </a:solidFill>
              <a:latin typeface="Arial"/>
              <a:ea typeface="Arial"/>
              <a:cs typeface="Arial"/>
              <a:sym typeface="Arial"/>
            </a:endParaRPr>
          </a:p>
        </p:txBody>
      </p:sp>
      <p:sp>
        <p:nvSpPr>
          <p:cNvPr id="238" name="Google Shape;238;p25"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25"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25"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41" name="Google Shape;241;p25"/>
          <p:cNvPicPr preferRelativeResize="0"/>
          <p:nvPr/>
        </p:nvPicPr>
        <p:blipFill rotWithShape="1">
          <a:blip r:embed="rId3">
            <a:alphaModFix/>
          </a:blip>
          <a:srcRect/>
          <a:stretch/>
        </p:blipFill>
        <p:spPr>
          <a:xfrm>
            <a:off x="152400" y="762000"/>
            <a:ext cx="5447291" cy="495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26"/>
          <p:cNvSpPr txBox="1"/>
          <p:nvPr/>
        </p:nvSpPr>
        <p:spPr>
          <a:xfrm>
            <a:off x="0" y="73967"/>
            <a:ext cx="64008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SBFZ – Fortaleza Climate</a:t>
            </a:r>
            <a:endParaRPr sz="2400" b="0" i="0" u="none" strike="noStrike" cap="none">
              <a:solidFill>
                <a:srgbClr val="000000"/>
              </a:solidFill>
              <a:latin typeface="Arial"/>
              <a:ea typeface="Arial"/>
              <a:cs typeface="Arial"/>
              <a:sym typeface="Arial"/>
            </a:endParaRPr>
          </a:p>
        </p:txBody>
      </p:sp>
      <p:sp>
        <p:nvSpPr>
          <p:cNvPr id="247" name="Google Shape;247;p26"/>
          <p:cNvSpPr txBox="1"/>
          <p:nvPr/>
        </p:nvSpPr>
        <p:spPr>
          <a:xfrm>
            <a:off x="0" y="533400"/>
            <a:ext cx="8991600" cy="3416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Climate Characteristics:</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Fortaleza has a tropical savanna (wet and dry) climate, with high temperatures and relative humidity throughout the year, but these conditions are usually relieved by pleasant winds blowing from the ocean. Average temperatures vary little throughout the year. December is the warmest month, with a high of 30.7 °C (87.3 °F) and low of 24.6 °C (76.3 °F). The rainy season spans from January to June, with rainfall most prodigious in March and April. The average annual temperature is 26.6 °C (79.9 °F). Average relative humidity in Fortaleza is 79%, with average annual rainfall of 1,644.8 millimeters (64.75 in). There is usually rain during the first seven months of the year from January to July, with highest relative humidity. Fortaleza's climate is usually very dry from August to December, with very little rainfall.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248" name="Google Shape;248;p26"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9" name="Google Shape;249;p26"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0" name="Google Shape;250;p26" descr="data:image/png;base64,iVBORw0KGgoAAAANSUhEUgAAAWkAAAEQCAYAAAByVoVHAAAgAElEQVR4nOy9+Zsj933f2f/I/rDrbJw8tiXLWtuSrzi72WziZ21tNn4crxR7bUm2N45sP5aeJF5H8SmJvkQdlkRR5AyvmekLfUzPyTk45AyHc3Q3gG6gAdR9Aai7Cmfhxmt/KMwMKZFSVnY05LB+eD3fxtmFqsK7PvicS2siZGRkZGS8PVl62BuQkfG9JifAujhPb0vzB3+/g1kVYV1I/379ui7OHvq2ZfzdyEQ6413D6mLdrM3JCXOWJViV5mwKs1S436GsibAiwUYNVuUJOXF2/7ENccTaI3ARejeTiXTGI09OSFmVYFVKLctVAZYlWF88viYuHn8nruKDC9CqNGVNmiz+nrOxuAA97GOQ8d2TiXTGu4JVEZZlWJFmpJZlak1vCPP7VvSaOH+brG/lunjzNfc61sTUfbMu3Pu8sCLN74t4xjuPTKQz3gXMWRen5MSF6NVgo5ZamWvinBUp9d2+M0lFeVWENWnGujAjV+P+BWhNnLImTclcHu9cMpHOeBcwJyfOWZNmfKGi85nKHn9R2uOxUoE/q+zz50d7fLZc4LPl/Fusb8VbPf97u36mXODPKgU+Vy7wuXKRx8oH/GWlxIowZF2asy5kAv1OJhPpjEeeVWnOmjTnpN7lF658ju/f+gXet/ZR3rf673jP+sd4/8rHed/qb/DD72Deu/brvP/UR/nh1d/kB3If5kfP/hZfrTU4pczvu0Ye9nHI+O5YWpUe/kZkZPy3Zl2cc0Lr8qFLj/FjW7/NN4wmz8ghx5WAZxWPZ5SQZ+Q2x1SXZxWX56SIZ+WI46rH02rIM0rEM6rH05rLccXnWTnmWcXjuOpwXAk4rkQcUwOOqx7PKB7PyjHHlIhji9tPayFPaz7HFu/xtBpwTA04poQcU32OK9635/77BhxTfZ7WPI6pAc8o8YKA5xSfb+hNfvHqF/jxnd/m65Vm6uLJXB3vaDKRznjXcEJr8aFLj/HBjd/nlDIi97pAXRpITNdVac6ytPBVC7whuLgizViW7+VYpwHJ12dPbNyzWhfPy4mwXYWtavrYvYyM1+cv576Dpbsu8E0ZGnNWpFn6v2uwLqY+55wEJ9Uhv3z5G3xg53f4eqXJRi3dloe97zO+e5aygELGu4W3Eul1cU5uIZrrIqyIaVbEqjQlJ84Xwjtjowab1UU+8iLVbV2cL9L65qxKU07Jc5ZlWJanrEnjhRU7Z1WasCpPWJVm5IT0vdYWov2dUuRWJTglp+tmLRX75UXWRk5IXTlrIplIP6Is5TKRzniXcEJ/c5G+ZyUvS7AppJkfawKckhfpelJqua5ICwEX03zrjYVg3rOmN6qwXoOtSvr/7mVZnJKn91+bE6ZsCLP777Euzln7jr9mU6HfrKYZKcti6mfPCWPWxSn3fg1/s0g/UWmyIZCJ9DucTKQz3jW8lUivC7AqzDmlzFiXxjyv2Hx67yp/mM9zQp6ytrBal9U2f3r3Iv85X+SU0uPpssCn9s7wH3ZP88n9HT6ZP82n9nb4D7vbfHL3Ap85UlkRZqzLc04oAX9Vucsf7F3kk3df5D9XCjwh9ViXU8H+TtueWuxDviaW+E/5s3xy7xJ/VZN4Tp2x/BYinVnSjwZLOTE7gBnvDl74Nj7pFWnOspy6JJ40qvzk5r/jp859nefUCZsi5OQ5z5oyP7P5a/zU6a/wvGbzmb1j/I9bv8D3bf8ffN/pD/Hfnf05/vudn+cfnv45/ofNf8u/eHmLk2qfZTnPv9j6bX5w61/xD07/HN+3/fP8g62P8P7V/5dP7wksfwdDaV2AnNjn0zee4UfXfo1/vPr/8P6Vj/BD67/JL778Ii8sKgwzkX40WcqJ0+/4pLSc9q0fe/PXpT/R7vnkHvYHzch4K0t6TbxXvZf6i48rFX5q+6N84NxXeEYZsSbOyIlTnlGr/PTOr/KTZ77EMbXHCxWXzx/U+MJBmT/YPcX7Nv4vfvrSY3z28IC/PhT4SiXkCeGQf3n61/ihzY/ykRvr/Fm5xOePbvFbr36BH8x9jH969mt8Reqx8rrv0ar0rd+XFSHhc3vX+N3XdviibPNF+QY/ce7jfPDM4zxRi1iTMpF+VFlal8bfdGfqg1t9HWl56fx+x7DcQnhX5Pn9SPeqOE+RZqxJM3LSlJz4etLXvb6ENXf/vR7+jsh49Pn2Ip36e9eFGc8oFX5m61f5ifOPc1wdpVV90pTnNJGf3v51PnDmqzyjjNPviQg5ccoXD67zY7kP879depJnhBHL8owNucdjd1f5R9sf4Z+9fIynlIRVecqaNOOEFPJfXrvO42WH55X5fUMoJ87SDJKFUK8uilFy4owVecKy0uVvS7f58NVP896d/5uP3rrBC4vvcCbSjyZLq68LntwX0oXlcI81acb6QnQ3hJTcotw0jWhzn2V5zrI0Y0VMWX2dJf2tVvec/xpLPiPj74O3cnfcO//TrI4Zx5QKP7n963zw7N9yXJmwLkzIiROe1Wv8xM6v8qPnHueYOrp//m+IYx4vXeV92/+G//nK13iuNkyFVYr5o1tP8w83P84vXj/DC8KEnJgGDFelCSvSjA1h8oaLRa4Ga+KMVSXheaPLc3qHF/QuJ5Q5y+KMFbXHn7+6xc+f/WN+ZPv3+fCr53lKHKavzUT6kWQptY4f9ABYf4NQp2K9Lk7S3gfCLO2qJc4WqT8zVqUpy8qMZXnKqjxmTRqRE0dsCik5YbJ4XirSy9K96Djc66nwsHdCxruDb2dJr4ksWpeOeFor8zPbH+WfnP4Sz6hDTklTVuQxxzWBn9r6KB88+zhPacM0LU6A7dqULxxe43/a/DD/7MrXeU4cpsKvdPj03af5/q1/y7+6vsZzYpqSt6JMOSV3+ezedb5QEzmppnnO91Pq5DafvXOGH3v+E7z/5Cd47wu/z+/ePGRVmrIqzsiJc06JHh+5+gf8wOZv8IdllVNyJtKPKktbQpuVap/1xc+w5dqM5dqcFRFOCjNW5DmnFlf95cWJfEokfZ4wISdP2DhqcUlNuCiEXNc73NBavCyHXFdiLhw5nBG7bFYTNoQxOXmeWtjSnGVhSk5++Dsh493Bt0vBS1uZzlkX4TlN42fPfJjv3/5d/kzSOKlMWdZC/qa6xXvWPszPvvgNTipTcrXUDbhVm/LF4qt8YONX+eeXn+AZccSqCCflIV8qXecn1/5PfnTnU/yNHqSuQ6XF5442ed/Wr/Dj5x7jiUqHVTH9JbomQE4a8FevXeSDz36SDz7/KX702f/Ev7/+Cp945Un+zYWv87VKi5NSzG9e+kPet/Zr/MGR/KYinaXgPRos3bI8LsoR29WIbaHPRm1ETpixKkxZk2esSBNWpBGr0phVOXVfrApTNuQxOaHHjtjies1GjQe0ptCdzOnPZnQnMzqzOe5gghANuKFGnK+GnBZ75KQx68rC551ll2R8j3jLFDzxQUHJigQrSszHrj7GP9r6Jd63/Rv80wv/kZ89/3u8J/fL/EDu3/OpisApac62ME6NDSXh8dJ1fmTjl/lfLz/Jc9KIdXHGSRFW5ZBP33yaH1n/t7xn+zf4mfO/x0+/+Hu8b+NX+KHV3+I3795itTZjozZnRZ7er0hckwccN/qc0Hqs6G2eVwI+evGzvHfjI/zCK1/hV259gw9ufJx/cvYLfLEWp77xzJJ+JFlyuxFVJ+D8nRLbr9V4seRxodrjrNDntJSwJXbYkTpsC122aj12hISdSpsrcodX1Ijbmkej3SYedEmGbYb9kFESkfRjukmb3jBhOB3Rnc5QOmNeUltsCV3WxBGr8mI6xttgR2Q8+ny7svBVEdYE0ob50oQTUp3fvXaMXzj/B3zw/Cf4ifOf5J9ffJz/mM/zrJrGYXJC6h5ckSf8bfku//Lsp/jFazmelUesCTNW5TQIuKL1+ZvD1/ilK5/jZ899ip88/0k+dOkr/HFR5HltlmZmLNyH6+I912AamF+T5uRqiwIYxeb3bxzjfznzaX767B/xr689x19UvCxP+hFnKfCaVMUqy7lN7hwIHFs5z92ax6lLe5y+I3CtZnPs3Ku8eGiQe/WIjVfLHDZ7vHKocvHmPhWzwd5RnnbfR1FLVEu3uX3zMocHd3HcBoJUoxU3GI069Ocz6sM5txoDtmod1uQJywqLk5G0vFWas3bfR55178r4+2FVnHNCby9E+vc4pQ7vZxbdi5esLwYBpK+ZsyymvyBPqENWpDFrcuqmW1uUkq9LM9bFtEx8XUzLwJeleXpbmLMqTtNKRGHGpjjipDzmeX3MijJiTRqlcRyJRbFMup0btXvvN1sE5+f3y8dX5DTguCpOOKWMOKWMWJVniyZKsC7BsjLkw5e+wY/v/A5frzQWvT3uDTp4+Mch4/8/S67nIqoyTx1/ius3brCe26BQLPHanX3+5LG/YufSVV7bLyAZdV69u8+p3Bav3t1leWOLhh9w+eXrfPWpr+EGTc6e22RnZw1LFzhzOodpapy/sIPVEImiOoNBm9FsSjCacbfRY1tssyqNWFamrCgz1pTZwjc+vR/MzEb/ZPxdud+qVOvzoUt/yQc2P8GKPHjdSK13voClTZ1gRRnw4UtP8uM7n+DrFWuRtZWJ9DuZpcE8QbQkrt64ihM0GY4Snn/hOWRd4Ytf+wo7F8+zV9jn1p1b7Bf22dze5OatmyyvreB4DttnT/PVb3yZsNVk+/RJzp1dwW6IbG2+gK7XWFt/noYt0mk3iKMG7U5AbzLBG8/ZbfY5L0Ssiw/SmR7kZ6cbmIl0xt8H6wI8pyX875f/eiHSI7ar82/J2d8Q3onrjA1xxoYIq3JqSX9g57d5smKxJmbuxHc6S1qkYAQqVb1MM9BpuhqmJbJfuEX+8C6aJVFv6nh+k6NKkfJRkaZtoKgCpXKBpmNQkQqUKrdRtQIN65B2rOE7AtXKbSRpn1bHJG4ZxKFOK7LoJzGj+YxgOKVstzkv9tgWh2xIU9bktEXkvRMrK3bJ+PtgXZzxnBXyocuP8cHNT3C8HnJS63NS63FC63JC6/OC1n/jqj/k9Zu3561Wvc/zep+TWsLzRodfuvIUP7H9O3y9UmdNnP9X9QbJePuyVPGPkH0B3Rep+zJNT8Z2ZZqORNNV8EITL6wTxM03EMY2ftQgiBt4kUHUMkn6dYaJxSQxGSYmw8RikNTp9jQ6LYV+16QTG7Qji8m4y3gyJO4nlJwhL9YizogJG9KUlUUv3zUxE+mMvztpBseUF4w2//r8V/jBlV/jh1d/nfcseO/qr/HDKx/jvSsff0fynpWP84NrH+O9q7/O+099jH+89it8cPt3+WrFTn8l1B7+Mcj47lk68kuIXhXNFzB9kYYrLURapukoeIGFHzZpdQOSYYde0iJu+wSRgx/ZuEEdL9SJWya9rkm/ozJJDCaJzmhgMkgMhonGINEZDky6XZM4Nul1POazIeNRgtfpU9A9LtV8Tgt91qTpQqQf9PnNyPi7sCLOOaUO+cKRxJ8f3eVPj27xp+UCnynl+ezhHT5Tvs2fl2//va7fO+7wmVKez5Tu8LnSbf706DafO8rzgjRgRbjXP+fhH4OM746lo6CE7FXRfBHLl2i4Crar0rRVmraOFzSIWz6TScJ8PmI2GzKbj5hMBiRJm1Y7IIjqxJFF0rUY9y0mfZNxopP0NLotkaQjMuprDBKTdtci7qSW+GjUYzoZ0O/6RP0uxUbEOTEmJw0f9AARs0nHGX930qkqaUn2mjBmTZyyVoM1YZGrL6TVg2+6it/j9a224y3W9YW1vCJOWRWnrIiL1qbijBUZsu/PO5slwa9i+gqWL1N3JZquTN2WqTcUbMfAD216SZfZfEQyaBO1XOK2R3/QZjjqMZ+Nmc2HzGYDJqMWw8Rl2LcZ9OoM2gbDjs64pzPpGQx6Bu2WSrfboNVqkvRbzOdjkoFH3HPw+zFVL+JKzWar2mJdmHCieq//x72WjYt+H9Jk0QPh4e/EjLc/ry///uZg9KOQ3fHgc8zf8Bmz78c7nyXZE7E8jbqnUvdkbF/BCTRcz8JxLYLQYTjqM54mxB0XP6oTtZu0ewFB5BJELu1uRDJoM570mc36zGcd5tM2s3HIuO8w6TcZdi06kUq/YzLoO/R7HuNRl/l8TKtjE7Us2omL2/YQvIAbWsR2tU1OnLAuPejvkaYapTmpa5lIZ2RkPOIsqZ6C5aYi3fAVnEDFCVQ8v47j1ml1QiazAd0kxo/qeKFJ2GoQd1zcoIHt1bE9C9uzcH2LIGoQtxySJGIy7TKb9ZhN20zHMUnPYTjw6XVdul2f6XTAaJwQtxyiyKLdaRB3GkT9mHo/4ZYRcKEWsCkOU9+0ACuLYaCpUE8zf1tGRsYjzZLpaZiuSt1TcUINN9RwAw3Pt4hil/EkYTjp4UdN/MjCi0yCVp0gbmB7Fk3PpO7p1F2NupNiORoN18AOLLywSdxy6PcjxpMu01mfybS/8HGP6fZaOK6J62qEvkIrUuh2LTqDED/pUGq6nJditoS0QmxZuNet7J7POhPpjIyMR5eluqtR93QavoYXG/ixgRfpuJ5Jrx8zY0Q3iXB8M70/1PBjHS8ycXyTpqtT91QsT8XyNCxPw/RVTF/F8FVMX8N0NCxbp+lZeJFNuxuQDNtMZ0OilkfTNWi6Kq4j4jsV4kCg37foDxyCnscdK+BcNWBLHLIszDklp6Xk64tk/qx0PCMj41FlyQ9NgraNG1tYrkTTk3EDnSBsMBx1GU8TopaD46cC7QQKbqjihhq2p9FwNUxXxvBkzFDBDBW0QEQLBNSwhhqKGL6G7mmYnoblmphNDTew6A0imr6BEaSi3nRlXEfAdSp0WgrJwKQ7bKK1Al6RG5yuReSk2WJSTBrB3qxl/T0yMjIeXZb8SMeJLOxQp+6lxSxuqNPpBkxnQ7q9GDewcIIHIp2iPhBpX8MMFLRAQglqSH4ZyS8hBgeIQQktkDECFcNfWNqOitdqEnUdLFfGCBWsSMeNDMLIoNUySHoGo4FJMjQJRz6VIOSi6LEhDu4Xu+SEOZu1zJLOyMh4dFlyuyZWS0ILquhuDcuVcAOT4bhPMk7wIg/HN3ADA9vTcHw9taqD1EVhuQpiIFIJKpSDQ8rRAYdhgVJYoBwWqAaHqJ58X6DrrkHd1ol7IXbcQHdVrEDDctMLRBjrJF2Tcc9k2jOY9g36iY0dO+xqDc7WItbEKSeFdHDoljDJgocZGRmPLEt6S0IIj6h5JRSviuUphB2XyWxAp9fC8W3cwMQLzTcItOPrNByFuqeiBCKCX+UoTEW6FBc5iAqpWAdFBL+G7ItovozhypiuQmcYUfd1DFdBcyQMR0rztB2BKJTptzVGXZ1xV2fYT9P+lCDkJTlgUxiwskj+3xBmmUhnZGQ8siyVgwMOgwPKXgnRF6jHJr1xm+G4RxA5eEGDVsehm/jEHRs3SK3qIK7j+DpNT8UMZBS/Si04pBwWKbUOKLaKFOI8hSDPQXjIUXSEGFRRfQHdE4kTF7/dwPLU1J/tSViuRMMRaNo1fFegEyuM+ibjxKLXbRAmbYrNmHNCm3Vx8obk/YyMjIxHkaWD6IBCcEAlqiAGIl7fZTwf0EviNDXON/BC8757o+Eo+JFF1G7SdNX0Pk/GCESkoMxRWOQgLlBoFci3Cuy3iuTjAgdxkaPwANEro3o17FinN45wYgvLVzE9BcuVqXsyDVei4Yo4nkgU64wSi2HPZDiKMOOIa5LH6VqPXFbMkpGR8YizdBAVKfkHCKGAFqp0xx2Gkz5xy8X1dRxfww1S10bDUXB8HT+ycHwd29Pui7QZiCjhEbX4kMOoQDFORTofF8nHeQ7iAkfhAZJ/hOYJGK6M37HpjWOagYnlapiOTMNP0/lMT8XyVQxbIgplxonFsN8g7vqUmgFnKz6bwuh+yXhGRkbGo8hSKSwi+CX0UMbrOoynAzrdCM+3cH0NL1BxFiLddNU3+KMdX0+Dh56EHgjI4RHV6IBSVOBgIdTFuMhhXOQoOkAIF82cHAHTUTFtHb/l0u2HNF0dy0nT9DRXQ7IVhKaE4qoEbZNBz2TcNxkkDs12mxtqyHatx7owfeg7MSMjI+O/FUtHYQnNF2lGBoNx2n8jCGxc30wrD0MN19dwfA3b12i4CnVHpuEqNDyFuisj+1WEoMxRUKQU5jmM8hxEBQ7CAgdhkXJYpBaVkYMqiieiOTJ1J83yaLoWcdun24/wwyZBZFP36wgNnSOnzp6moLk6g5HHqKcz7pu0koiK3+Gi1GJDGLIuPhi39eYf9N79s8XzHsxQzL0NDkJGRkbGW7EkBEdYnkHYchlPe3S6/iKDQ8eLdOxAxfNUvEDDDlQsX8bwJCxPou7J6J5AKTykGOQphvscxAuiPAdBngO/QDkoUgnKSIGA6ivorkbd0XEcDdvRaHoNuklMvxfQ7fj4sY/kBtxUXa7Wmsi+S3sQ0IkVJn2NQdLEH3a4aYVsCy1y4picMHvdLLdvEmtpxuqi10dOnJATJ2wIUzaEORvCGzukZWRkZLydWFKCCg1Xp5fETGZ93MCiYSu4gY4fG9i+guuruIFGM0wzOVRfRPMlDE9C80SqYYVScMhhmF+4OfYpxPvsR7vsh/vk4wKFoEDJP6Tm11BcEcuVsT0Fx1UxXY1GYNCftAlaDqbnsSc1eKnqclUIEV2XVt8nDmSmfYNBz6Q1aCG1+1yRPHLC+A0fKp3QnJaMbwrp0IB7E6HXxMVU6EVJ+YYwz0Q6IyPjbcuSHgj4sc14mtBNQhpOmsFhe+qiwjDtimeHGvVIRQ9kJLeG6ologZTeDiQqfirUB1GBQmuffGufvWiXvWiXO/Euu/E+haDAgVNEcMpoTo2GK9F0ZPy2TW/Uot3z8Ns2bjtEC2PKbptDp0O9HeGEdTptk0nfYtSr0x+ERKMhZTviotDmTK3HTq3PVm3AljBOLWVxet+6fr1Ir4mvF/JpVrGYkZHxtmXJDGR6wxbjaR8/amB7aQ60F5r3BdoJVJrBAytacqoonoAWSBiBjBopCKFAOSxTDArkozz5eI89/y77wR670T574T7FsMihW0Dwyui+iOmINByVdjfAD+s0nbR/R9NXcTs2TtfH7gV4vYC459Pp2IwTl/kkZj7vM56P6c9nNPsjhCDh0OnxqhZxTetwQe5xWuqzIQ7ICUNy4oRvdoOs3xsg8DY4EBkZGRlvxlLQdRjPEjr9iLqt4ccNoo6NGxo4QermcH0VO1CpBwq6JyE7VVRXwPAkTF9GCSRqQY1yUOIgKFCMChxERQ68AodekaJbpGjvU3LzHNkFJLeM5omYrkrc9fFjG6up0PQ0LEfEcmrYvkzcrdNJHFpJQNz38QKLVstmNu0znnTp9GLa/Q5xL6Y36tMZJUSTEd5kSn00RxnMea3e4ZzUYlvosiWO2XjDzMR52pf6bXAgMjIyMt6MpeGkz3iS4IUNzKaME1m4cdpQKW3+r+G6Cq6n0PRV6r6SVgcuAoeWLyP5NSrBEaXgkGJYoBgWKYdlqt4Rol9D8qoIdgnZLaO4ZcxAxAxUvI5P1I/QXRnDVzBDDdNXMFwFy1VwA5O47dDu+/itJk7QwA8dhpOE8WxCJ+kQd2Pitker7RHFDt1+RDeJ6A469McJrVHCTTPkbM1nR+yyIYxZF2YL98c8DSi+DQ5ERkZGxpuxNJokdHsxlqOjeypaqGLFGnZs4AUmgWsSOjqhaxB46X22p2MvelDXfQ0tkBB9gbJfpugdcOAfcuRXUEIpbUPqSphu2uejEaQTYCzfwBn0yWsmgmOhhgZaIKOHIqYnYNoSTUfH8xu4oUHDU2gGJg3PwG+5jOZDhtOE7rBDb9ghGXbpJW36SYskCen1bPo9i17PxE18Cg2LSzWLnVqHdXHCico0HdIpp9kguTch6wmSkZHxsFkaTwfE3QDNVREdgYpXRQ5FzFDBDjQ8T8P3FhZ1oGFHOo1Iw4o0zEhFDxW0SEaOJKpxhcOwxEFwwFFQRokk9CgVXiNUMUOdRqjjRDrNuIGT9ClYHrc1DSGyESMVKaigBVXMQML0VAxHpe4p1D05HS7gKtQ9naDjMJwljGYD+uMenUGb/rDHYNilP2iRJD5Jr0G/b9Dp1wkTD73T5lXD56zYYlMas7qY9LL6unFcb+DN0vkyMjIyvocsjacJTtxA9SVqXoWyX+IoKCFGFfRQwAxFrFjEjEX0WESNBcSwQjU4ohKUqQRH1MIKtfiIcvuQg1Yx9UmHRarxEbXwiGp0RC0SkCIJPZDwOyZOq069FSGFXa6KGq9ZBrsNgWLzkIpTQnLT4KTqCZjuwrXiKjR8jWZgYLk6XuyQTHpM5kOG4z7dfpter0My6DActhcWtUu/36TTa9AaeDR6AfmGwwXBZUscsiLMF1PHp6xIU1bk9O97PBDrh3+wMjIy3n0sjWYDvK6DFshUvDKHXpHDoEA5KlIJD6kGhxwtqgZLYZHDMK0kLIZpgLC4qCosRgXy8T778R77rT3y4T7FME/Bz5MP8+SDQ0p+Bcmr0YxknFCnHjp4wwm3GxF3mj7l0Kbmq4hOFal5hNw8QnUqGI6A6YgYtoTlpoNzDVvBcgzcyGY47jOZDmi1AwbDDoNhl+Gox2DYodeLSLoOg65J0lXo9RT8XoOq73FFjtiuDckt2p2uirAswrI0Z0VKg4rr0rdmhWRkZGR8r1gaz4b0p10aHYuad0Q5KHIQ5im+jv1gLyXcJx/uk4/y7McPKMRpp7u9aJfd+A670R32ol3yUZ5iVKQQFsj7hxzYZaqNMpZbI4gN6kED0Ql5RQkpegmN4ZhomhAPArzYwvYV7EChec+PvQgomo6K3pQxmhpNz2I07jMe9wlCm043YDjqMhqnro8k6TJKYiaJw6gtMe7WSHoKYddG9GNekXwu1sacrc3YqExYF+asCrAiwpo4IydmE8kzMjIeHkte6NAf90jmPeodnbJ3wEFQoBDl2Qv3FuTZCxANq6EAACAASURBVPPsRwUKC/JRnv1gn/1gn3xQJB8WyId75MNd8tEe+ShPISxSDA8ohUXKfoWqW0Nu1mh6El6k0wgbHDUaXKq6XD5qsK83MAMfr+URt12iVhM/MnFCjWaQTjRP0Wj4BpZj4AQNppMBo6SN5xq4nkarY5OMYvqjNq1+TKsT0O05tEOJYVti1JEZ9iw6PRe75XFHDnixbHOh2uK0kLAhjsmJswfjubKKxIyMjIfEktXUsYMmvVGHzizG6CiU/EPyQZ7dYI+7wR77YeqyKMRFinGRYligEOTZ9/fY9/bY9wvs+wXy4T6FYEFUoBgdUorLCOERSiCi+Cq6I1N3RGxfwfB1RN/h1XqHCxWLO0YTNQiwvAZe0MQPm7iBRdPXqHsPLGnL1dLWpraOHzlMJwn9bojjaDRsEcdTcEMNN7LwY5ug49Puh3R7NoOOyaijMe5oDDsag56B14tQo5i7psv5is2O2GZLGLAlTNiqpWK9Lr4ZvIFvt6OzqsaMjIzvhqX6oneGHTTojdr0pl3MlkHJK3PXvsMd7y57cZ79KM9etM9etM9+tM+efze1nIM98v5+KtbeHoVgP/VTR0XK7RLV9hFqUMXwRQxXWviV1XQgra+jeRYVJ+KGZnOz7iHEHUyniW8b+K6FG9i0k4jOICboeDT9OpajYzkG5mJW4mQ6pN0OcD0Tx9OpN2WajkIQ1ml1fNrdiE4/IogaxK06rdik09JJeiatUKTbNQgChXbPoxH5lJo+L9VsXhLbXKm1uSwNuSQnvCh1uGYkXJQ7bFdanBYGbFaHnBZGrJV7bIgj1qQxy+KYnDJhXRpx4rDDhjBi+bDLtjwjV5uQe13HvntjwB72iZCRkfH2ZKnhaVi+huFqOGGT7qhDd9ah3jUp2YeUgxLF6CD1Kwf77Ad75IN99vzdhXtjL7WqvVSsC0Geg6hIIUhHZ5WCAyS/iu6LGJ68CPhp6A0VtSEhNXTuWG0uSiEXZZ+C28ZwXDxbx3c0XE/HCet4LZtWL6Q3bNMdtoh6AV7LpjNoMZkO6Sdt2p2Adsej2wtod3zOX9jh2rUrXHjxLJevvkjc8hClIzzPxPcMTKOCVNunWLxJFFrEUYPuoIUWNNE6bS7cKfD5Y8vk9YCal7By8RW2X7nD82evsKf5FJsDbqkhL4sdXlYGXKy1uaz1eVHtc/rI5yWtxxUp5pIQc00fcLbW4oKSsCOP2bjn65ZIeRucDBkZGW8/UkvaUzA9DdPRU4t63CWZ9fF6HmqoUQ2rHAVHlPwDDvzCwnLeTYOIwd5990chyC8qDgvsubvsOncpeHlq3hGyL6B5MrqtoDdVjKaKYSsotsFV2eVMLeRc1WO3HqF5Lrar4TgiTVfCctJgoeWmvmiv1STqeXSGEcNZj9l8zHQ2ZDobMJn0GY7ajMd9lpdPUq83qIkVnj7+JCurJ9naWmdzY507t2/xpS8+zs7pTZZXTtFqhYwGHY49/VVeWHmWExsnWT+zybHnniFst2j3u5w5dwbNULl85TKHRxVOrG3w5SeOc+6VPI99bYXHn91h80aZJ7ev8dfPbvHUxmX++IvH+PwzG/zOn32ZL6xe4nf+5jkuygmnxdGDOY2ZSGdkZLwFSw1XwXTkhVCrmI5G06/TTzpM5xOibogRaSi+iBLLi7akB+k08PYBB61i2qdjwX1/9T33h1/g0C9R8SpIvoRiy+iOiunrGIGG4mkceC63LYeXazpFo4nq19F9Cc2vYkQS9UC7X8hiLSoX655KM9BxIosgsgkjhyBs4gd1/KBBEDosL5/CMCxUTWIw7LBzdovxZMTW6W2KB4fs7RUwzAZ39vOMJmNcp8ln/vxPaLVDnnn+WS5dusyVi1cYjQYMBh3OntlErB5i13UMXearX/kS6+s5ts6+yOe/epxDzeVAj/iLJ1f44nOneeHcDf74C8e5XlL5q2Or3BAdPvEX3+BsJWar1mNDmixK07PskYyMjDdnqeGq94XP8mR0V0KzZWy/Tn/YZTob0U4imqGJHiiIXo0jv8RhkIpymg9deINQH8YHbxDsQlCgFJYQYxElkNBCFSWQEMMqQlShGlQQAwXRNZAcA9kXEf0KZa9ENRQwffVbRPpBYYuOFxr4gYkfGvihgecbeH6dqy9dZj6f0etHOK7Jnd0bLK+d4ObdmxwcHZIvFWn4Dic3lvFbHmHscv36VV5Yfp5X79yieFjhIF9hNBkznA4pHuQJw4But81wmPDS1ctsbm2gmxov37jO82tbvFIUOX3ziMdPvsjGbYEvbV7nWs3nyZ1XeUVt85mTVzgnJWzUhuTepIVqRkZGxutZspoSZkPGsCVUu4rYPEJ1BcxAoxladJMW0+mQyWxAnPgYkYoY1jgKS5RbJYpx4Q1ujns+6Xt/54N9dqNdilEBoV1FjAVqQSrAaVvTfUrRLjWvhObL6L6GGkmIYZmSf0DFr6STYBZVh2nl4YPbzUDF9ZWUQMYNZBxPIYgadLoRk8mIILKI2w382MTxdYymhOVrNEMT1ZYxAg3DlWl4Ms1AwQgU9FBHdXVMp44T+3SGfUbTCbPZlOEwYTJNmEz6TKZ9ZpOIpO8S9zoYUcLVcoPLtTbnhB7nlBE7tR5nan12an22awO2pSnriz7WKyKZuyMjI+MtWWo4MnVbwXQkFLeG4KT+YyNUsHwNJzCJWy79QYvBtE9v2iEY+WgdjVpYpewfUo4P0vFZQZ68v8+edzdNzwtT7oa3KcR71NplKtEhh16ew6jAfrzHbusu+9EupeCQmltDciTUSEIKK5S9ImXvAM0VFmO7ROqRgu4JmL6E5ck0fQU7kHECGSdMVz8yaLoag1GX0aSPH5u4oYYXp0N0665Kw9OwXAWvXcdr1wm7dexQxvQrKG6JmnOI6FQxQhXLM+kOuoznY0aTAd1eRNIPGCYeSa/BqK8z6Gp0u03awz5KlHCp4rEj9FmrjVgXp6zVhmwIYzakCbn7wwjS7I5MpDMyMt6KpYaXTgE3XRnFlRA9CTmQMQOVRqBh+yqNQKYe6Pgdl+64SzIdMJgNCPshRqBRdkschUcc+gfknV0K4T7FVoF8a4+96C6FaJdyu0AlLKK0jqiG6UTxYjvPbmuX/XiPYlTk0Duk5lSQQ4lqsLgABAdITgUtkJC8ClW3hOgdoYcSpi/R8NJqxIav0Ax07NDAiSz8tsNw2qc7amO3DRqxRj3QsFydpmtgL2YsRlGdbt+l023iBhJ17wjLP8L0BFRXxPANWr2Y8WzMaD4m6AQ0fB0vVIlbCklXI+krDHoKw67GoNugO+hRcbpcFNtsSlNWxTlrUjoANxXoyWLYwCxzdWRkZHxblixXom6ngUPNV1CDFDPUaCymgxtu2pHO9HRM16Du12kNWiTTPt1ph2bXxuzU0do6h/YhtVaNSqtC3ttn175Dwdml7BZRwhpqKCJ5FY7cEuWoRCEsUAjvsO/eodDcRfAryJFINShTDoqUgiKiU0UPFNRAomaX0QIhHRrgKViuet8Nci+g2PAN2oOQ0XxA3A8w2ypyKCC7NTRXpu4q2K6K68m0Wya9rkHSM2i3ZeKOTNhWcUMFJzboDltM5iPGjBkywm67SE0Rxa5ihlWctkDcVWh3VZK+TretEnds4umUQzfhXCViUxh/U+vTRbBQSsU76w2SkZHxViw1vFSILVfB8FOhNgIVK3yQUaF76X2Gq6I2FBpBnbpvcSSWOHNxh+u3bhInXa7ducGZl89xaJSouVVKdokjp4TiC+iBwu7RHZa3TnHt9ksYoYHoixx5FQrNXYqNPDVfoObKVGyJmq9RCxWOfAHF1dE8EyM0WT5zAtmuYXppy1LL0RfViFKapeLINHyD3rhFMulS902q3hFHfhnRq6IFEqYn0/QkXE+i29FJuiKjvkTSk+j3NXp9i063yWjSZsqQZNShnbRIZgOCYYTkKdS8KhW/xJFbQA0q1IMaUUfCDY4IYpmwFxCOppSbPS5Uu2wJ6UTzNRFWpAeDcbPeIBkZGd+OpYav03AVdFvEcOWFxaxgLTIq6q6C6WvovoLupGhNGdM1+PLXv8yReES5WqUqSSzn1nnq+WNYQYPNS9t86diXuHLrEoajopkSaxvLNJ0Gt/ZvozZU1s+u87Xnn+DizUucvXGJLzzzNF9bWeWOqPLYN57m8Wefo+rYPJtb44vfeIKyUuVk7gSCVuHLTzzOl5/4Im7UpOHfc3moNHwNJ6ozmHbpDFoYjsaRW6LqH6FEImacjgFruhJhpNLvGgy7VYa9Kv2OSNLTGSQO02mb8aRLqxtgexZ20KA/6dGedNAjg6onULCL5N199s098vJtqtYuhlMg7Er4LZ2oF9IajilYPS5UWuzUEnLChGURTomZSGdkZHxnlixHxWyKacaDI9PwVJqeRtPTaCwsacPV0B0Fw5XRHRHDVbE8i4PqAVdvXOOF1ZO8tnubF1+6zPpWjtd2b/H0C8eJejEruRWshoasCFx96Qq6YbB5eptX77zGyuYKpmty/NRzbF68wPViiRPnr/LF5zfYenmP1yoGe4LJxoXLbJ6/yMs3b3Jy9SRPfOMrHJTz3MnfZvPMJnVPxXTE+5Z02HUYzxP8lovp6EhuDckX0AIFc+G39kKDVtui16sz6NYY9kQGPY3xwGU+6zCb9en0fJquTsNRcX2LZNRlOEtwOjaiJ1L2jzjwD8jbeXbNu5TsfarNPYT6PmqjRNBqMJz0cLsJe2rAxYrPlpiwKs5YXhyA1EediXRGRsabs2TaauoicBQaThpEvEfdUdCbElpTQbdlDDedaWh6CpqtcCJ3ipt7t1k7s875axc4f/U8q1ur3LjzKqfP7rC7v8f5C+fp9lq02iG5jRy7+3k2d86QPyywsrHCq3eus3V2kwsvX+G1cpnVyy+zef0OT22cZ/XCy1x8dZ/chZdY3jzH9dfusrV9mldeucbW6Q02dnLky3lMR8awBQw77Q3SHoQMJl3qrolhq2iunM5RdDUsT8f2TFzfpNVu0O01SLoSSU9lmDSYTTuMxh3ijk/c9Qg6Nm5g4Hom7Y7PdDZgOO3h9R2kUOTIK1P0DygERfbtXUr2PjX7AMWpELQtkmFM1A5otjrc0QPOiG1y0pSVRcBwozYnJ2QinZGR8eYsmc5i9qCfBgrrnppa0I6M0RTRGgKGIy0EWk3dIIGO4Wo0oyaWb6HZMlagYvgycrOKGSjotkTd0xmM0zS4yWzAaJIQxh5uYFO3Teq2gWZKND2LumdhuCaa00B16lQNlZv7u6h2kzuSwa5sITsezdDDdEzsoIHlW1i+mXbEc1RMR8fxGowmA/rDDo7XwHEt7KCOFzRx/GZ6n1+n6Wg4vkq7Y5F0VQZdjVHiMJ/3aHcDGp5BMzSxY5NGqNGIdZqxSdB16Q97zJjQ6kcYkY4YC1TCKmW7jGDXMHyNVq/JYOTRijUiT6TT9dDCFtekkJ1an7XahFVhxro0e9Pg4brwOt4GJ0pGRsbDYcl05DeItOUqGHYahLNcBctLp4ObnnRfpC1fpx6YGI5OI6jTDExMT8EIZbRARPUFdF9GcyQankkQOXT7LUaThPFkwHQ2YjhOaHVCvNAh7AQ0/QaWY9L0GzS8OqZtYDR1tKbJgemyrzUQbZe671J3LVRTpuHX0ZtpWp0dNIh7EcPxgNl8CkyYzYdMZwlThswYMZ2PmMzGjKcD2j0f29eI2mYq0D2LUd9lNu3RS2KaoYkRqKiegOhVkWIRORIxQgOv5TOdTuglHeqBgRJKqLGCGioYnobftpnNOgwSm0FHZ9hT6LQVvK6H4Le5JkXsVHtsVMesCXNWpBkr0pwVOZ0IsyrNWBMXKXsLoX7YJ0pGRsbD4VtE+l4a2/0pKAsXxz03R2pJG5ieRiOoc6d4m9v7tzA9E8PXaXbqKK6E6ig0wgbL68vIqoztOkStmMFoyHg6YTQZkQwHjKdjBpMhvWGfuNciaId4sY9iaugNA8OuY0VdipKO4XjcuPkqjWYdz3WI2xGDYcJg2mM0GzCcDRhNBoynQzrdiCh2iFsOYcsliB28wMb1m/SHbUbTLm5gpNZ0rJF06vQ7DpNJl04/oh4Y6IGMFNQ48A45CA8p+QfU3Cp23GA2H9PqB6iOgOBVkUMJNUgvZK2+S6dn023XGfab9Psana6CH6k0Ixs16vCaFnO20mGrNmVVmnFKnqcoM5aVCavymLVF4UsWWMzIePey9GAC9wNxvmdF1z2Vup9mQ9wTacOVqQcGFbXE5vkNVrZWuHbzZc5ePseFVy6yfeU0iqNgBXXyRwWePfE8r1y/gaoZrOc2uXzlJc6eu8CLl64giBLFwxI3br3G1VdeZn1rkysvXyN/eMArN18lt72FqCicu3yVnfMvslco8OSTT2KaOhcvXOTla9e48eqrxL0AN7JxI5tk2GU46RO3PILQwgt0vLCOF9ZxfIuGo+OFDcazPp1+iOOZOK5CFJq0Y5fxqEdv2MIKDUS/xqF7yH6wGBMW7FNxSzQig8l8QNhzkL0aFadMzT1C9qv4/TqDaZxOhhnEDEYdhpOY4cgjSRq0Yg03rlNvtynYHS4JMblanzVpyrI045Q4Y1mesSqn4p1bDBd42CdKRkbGw2HpXkbEg9FU6uuKQjQavpqWZLvSIkVPoR4YXL/7MneKt7hx5wbnL1/g+MlnsMI6y2dWqFoCYl3mieNPcvWVa3z1iScQRImdM2dRNZ3rN16lVD7itVu3ufnaLTZPb/OXn/8bvvTVr6BZJruFPOtbm/yXP/0T8ocH3N6/y5FQoVQpsbaxiiDX+KM/+TQb2zmefeHZ1H/s12n6DYbjPv1hhzBq4Ic6fqjhhSZeWMcNLBzfxA0suknMZDag249xfAvbNYgij8GgRzLpoi8qKfe9fXajPLvhPsUgT80r0YwMpvMhfq+J4FaoeCWO3EOUqEYwtnF6No2WixVHiLZH3fcYDLtMRiHTYZNuWyNo13GTFkeezxXJZ6fWYVscsSHOWRPmrIop67XM3ZGR8W5m6Z7/+fXi3Ax0moG+cH8oGK64IA0eGq5KRS3z9AtP8eSzT3KncJfTL57m6VNPs3puFcmWKCllrty4SsNtUDzMc/rMJhdePI+qK+wX9ihXSuwXdjlzbofl9RWeeuZpjj1/nKpc4/zlCzz17DE+85ef5U7+Lrfzr3EoFilU9ljbWWWvvMsLa8/z9MmneOn2S7x86wqmnfqlJ7PB/8femwfJkd9XfnDYf+2Gddhah+WVrFhvaENhaW1Lu15qbUtaSWvJEm1dlmRJEStxRYoSKUr0kuLODEVyhofIucjhaMi5ZzgngL6AxjG4gQEGVwONRt9dlZlVeZ+/vOrMrPvjP7KquwHOaB2iIjiM7T9eoKobXahGVL381vu973u08hQRGYhIJUp3SFrEJiLRcYWGJyw6vYwhQ1rdNmEiCKOQLGvT7rXQYpW1cI3FcJHF8Ba3wiXWw2UqwRZh6jAYdfEbHlvBFuvROmtiBbOjYbYNNvwKi1qVS7LOmQ2DTdOh3kppNgN6uU+/49PtChp5QNgWaGnCipNwvhxxbKvFofKAGWnItDRkRhoys+f+2MMe/qPF3zhJTzRp3ZfQfWl7krZCHcNXMYWB6ReFsLqvoflV1EDBiDXMyED3tKLRO7CwPR3L1RCxiycsotSnmaVk3SbtXgtH2Fi+ieWbOMLBjz0s30Szi6An1ZMxIhWnbqKGFdSogiwkFCGxIi1h+jqi5jGgQ1oPCEKdKNWJUg0/MvAjEy/UcMXEbmhQb9UYMqIz6NMd9Gm2WmRZRtZvU40qLItlFuNFVqIV1sJVyuEGeiATpx79YRe34bEpSqyGq2yl65g9gzWxyQ1L4pJqcEpyOa/WcVotGpmg1nSp12waqU274dHtJnR6Kc1ORNRKKQcNLkopxzabHJa6zMpdZpQOM8pgT/LYwx7+I8U+05G3s5nf7vBw4j02fOUO7XpC7oWFTy9WtIVeNKiIwo9seFWqloSsbWAFGppTwY9dTFdHpAGtToNGXscKDJzQxIstLF/Hiy3cyER3qwSJgy3GNjtRRQ8VKnGZUrTGWrLCem2FrWQdJSwjmg7DUU4tDRGRR9KI8FIXO7KwQh1rvJHoBCpuYFJvJgxHfertlFZWpz/o0ht0qfcaSGGZJXGLxfQma8kKJbFJNZAxXZW0JuiPcty6Q9nfYjNQ8DMXv6EjBxo33ZAzesq5akiplhO1Y+LEREQ6gTCKUoLIRYQOac0n69bpDnLywYA46+G0+shpn6t2mxNyyny5xRGlz5w0YLrcLxwh8jiHugIzyqhoN5dHzEowu0se2SsV2MMevrOxz/K+2d2x24q3G5MDRdOvoE881J6C6RdVWLpbdBhO7hteFdWWmX9jlotXzzMzP40fexiujkhD8n6XWruO7miI1C8sd3YVkQacf+sspqdj+Sa2V5C/LqqooUwlkdhM1rmdLHM7WWY1WqUUbRHkHp1hRhgXTo4wDQqCF2ZRDzb5lOBXcQOTZrvGiAFuaOJ4Bu2syWg0IOtlGLG+nXm9Hq9SikpUhYLlG9SaMd1hhpuaKH4ZI7VIeylaYLLu+Fw267yh1LhQCdHqGX7qImKtOMSMdERoEIYWXqAVpbmuRr0mGPQz+v0OrTyj0esTD0a43SFSvc+i3+Gi3uINqcF8qc2cPGBaHpP1bih34tv9AtvDHvbwrWGfE3yz/c4WKoanoLvyjl/6Lhiesk3SultBc4o/J12EmlOQ9621G1xbvILlW6xsrrBWWucbr77Ek88+Q0lReO4bL/Lo41/m2uI1HvrKg5y9eI4Ds/t57qXnOHX+FH7k4fgGVqCNA6AUKqnCRrLJ7XiFpWSFlXidzahE0Amo9xp4kYsnbJzAxPQ0zKCwDBrj5z6ZpNt5Y5uk3cCkVosYjQYMhn06wwyv4SIHEpvxFuW4TDWuYkUmtXZMPmjixjqGqBBnNdx6worhcLYsOFxucVjq8JaRU40z7NjFjTX8SMMPqwSiihAafqDiBhqebxAKm36vSbsucO0KnqcRjT9tNPs5jWGXZDBETnLeqiYc3UqZl4p2l+mxZj0h6d0BTnsyyR728J2NfZ7Qtg8Jd2N3VdXu+7vrqybfK7b91G2CnsCNTFZLS7x55QKWb3Px6iWOnjzGi6+8zNETb7Bwa4lX9u/n4Nw0U4emefXga/hxwMz8LJcXrjAzP4sXeYWmLXTMoIoeValGRW7GilhlOVxlPdqiHEuEvZikW8OJbezAxPZULF/FDPQ7JmlXaPihTaffZjjs4QgNTxjUGxEj+jSbNVrtBv1hhzRLqCQVNvxNKlHRHJO2Y7qDNp4w8EKTJG9h1NpcUWPmS00OSEMOSiOOSjlvKQkl18VJ3SLrWlSJI5Uo0gmEhuNr2IFDXE/pDnNqDYHrV3E8mTDUaDY92i2HZsum1QlpDzvE/QGVRo83qw1OyG3mpZx5uc90ucu0MuLAOKd6StnZWvx2v9D2sIc9/O2wz32HSfruqXkib+jujoa9Q9aFJr2bqJ3QwBY6XmRx7NQRnnzua7x55QKOcHh9ej8HZqZRNJUXX3mZ5156jnOXznLq/En82OPIiXmefuEpzl48s719aAVaIaf4FfRQRg1lZFFmS2xRDkpYNZPGsIFoh9jhmNT9KrZf2SbpSbKfK1TCxKM3yOj1coLIxg9NWu2YwTAjjFwc36TWjOgO29QHCXbDohJU2NS2SFox3X4bzzexXZ24VcestbmiJRyVWkxJAw7KI2alHsdKTW6oLnos8BK3ONAMVYTQEKGF61tYvk/YaNEe9mkN2vipgxNqJHWXVlvQbDo06jqNmk6zYdPuJLRHPdLRCLXRZ8Fscqoc84bcZnZM1DuT9GhvGWYPe/gOxj7Xr+KGd7ZxTzRn3ZW3tejdmvTduvVkcp7o0FagYQsdJzRQbRlbGBheFS9yUK0KtVZK1s9IGimGW7hD4kaIalW3rXRB4mF6OqanY/h6cXDoVLC9Ck6g4ogKZqBg+DKOUAlrLt1hRtKMtg8ai+da/SaSdgIVEbt0+xndXo4IbQJhknUSOv0abqSPywRUgtSi2YvpjFpkgyatXpPusOh8rNUifN8irQnCRsKGFXBJCjgtNzhabnG4nHNY6nDNiNHTOlbo4wsd4avEwqDdrtHpdcg7XfqDAb1+l7QR4ccWIrapNQLSmk8QOfiRSRSp1KMKWUMna7u08phskNEYjdAbfc6WBEfLLWbl4bZGPSMP90h6D3v4DsY+R2jYYziBhh2omF4Fw1UwXAXTq2D6CqavYHjyLoljclBYueOg0PSrGOPDSN2VUe3y9rRtehqOsAhrgu6wQ5B4WIGBFaiY/qRlRcOLTaxAHd/XC7dIoGO4FWxfxQtUnKCKE1TwhIoXaCT1gP4wI0o9nEDH9lXsQMEOKsVq+ziHxAk17EDDC23ybpveoIsXmHihSbtXo9YTaKGELLaoxCWqcQk9knETDS8xCBKLeitmSJfRqM+g3yVvJzRSHyuwqYiYZa/N+WrOUSlnvtxmwYjR4wQzcAkjjzRyqKeCXjdnOBzRyTu0Ww3iyMfxdFxfwxMaUWKTpE5B0qGFCDViUaEWKjSSKo2aSaPp0mgntAZ97PaAy2qT+a124QSRhswohWY9K+1M1QVpT/DtfxHuYQ97eGfss4WOI7QCQQHLq2L56pjoqhi+tN3OXRB2ZSxtaFh+Qb4TmcMWKl6sY3gSsr6G7pbHEope6MSBRdyI6I7ysb1O/aYp/p3W1CfT/N0TvSdMGu1knMdh4QZq4YUOFGxfxgokLCFjC6X4BODrOMKmkTfpDvs4gYUXO7SGDYK2hxSVWA2WWY2XWU6WWHZusqwvULKWqVqbeIHOYNhhMOwxGA3p9ro0GhGOr1EVPjftBm9ILY6UM45LDaSoSZq3aOYtur02/V7GcNChP+zSHw1od9rEqcD1LWzPwA103EAliIrc6yDUEKFGEoeOMAAAIABJREFUOP4zECoiVAljjSQ1iRObpBbS6vfwOyNuWK0iF0TqM1XuM6dwF0lPUvf2iHoPe3i3Y58tNFxRxREVrKCCEchogYweyOihghEWX59o0TsuDh3D01CtCrqjYrhj0g608TStoNrlXXq3sU3StXZKZ9AufNF3EfIEk5+b2P+K6b1yh+tk8nN+aJF1G2TdGn5o4gmtIOqgUhB1qGALZefx/UJGieohvVGPWj0iTgM6wxZuw0YKtijFRUfjRfUii9ZNlsxbSMEWmi9jeSrtvMFw2GcwGjJkRKPdQPdttvyIi1rCcanBsVLCRTUl7g3pjYZ0Bxndfou8W6PeCvFTh7AdkQ8y+sMOWadBlPq4gYHtFc4PP9TxhUoQqohIIwhVfFHdhoj0YtU98UhaNer9LuFgxJLb4o1yjcNSh5nygGn5m21603dM1t/+F+Me9rCHb8Y+O1BxhYIdyBiBhBaUUPwt5GCrSHcLysVk7VapaFvMHDrAM88/ybPPP8Wzzz/FM8/t3H72+ad47oWnePaFr7O+dRvHL9wLjigOEh1hjSfYOnmvjRMadxDyhKgnt3dPzaZfoWqV0Bxp3GO48zNB5NAdtGlmCW6g44lCLnBFQdJOWMUWk8cZO1B8Az/2yPvFZNvJm3QHbYKaixarbIVbnFo7w6n1s9wwF1nz1pBEGS2obudW9wddRqMBo1GfrNPGCgSbbsTFSsCJLY9rRoTZ7NAa9Kk1U8LEJW34JA0XJ1ZRQ5kNaw03tmjlNbqDNoNRh06/RVzzxq0wGrZfwRUV/KiYrov0vuL39EMdJ7ZxEptaXqyaN/oN0uGActrjlFTjiNzdnp4PKnBgl01vT7Pewx7e3dhXLHfI2L6EKWRUv4TsbSL7W8iiRDWQMF0V29MpKxucOXeSrNOkP+wxHA0YjPrk3YzBqE9/2CPvFsH+B6dfw3K1sce5iukXK+J2YJH12rQ6jbED5JvX0SeWwN2T88RZcvffNf0KQeQwoEOtKXDGeq4nNLywihdWt2vAdjtRiqneJG1GjIa9cf50l6zXJKj7bOjrXNm8woJyg1V3AylScFsOtU5M1mvQ7WcMR30Gox6DYcZwkNPt9Ug7fexsgNsfUhsOaXcz0vq4J1HoeKKKH2uofonrG5e5Ub6OHe4k9TXaEb1hRt5rEkQOjm/gCH0n9Gr8O+tu8Ymm8I/rmKmOHSkEsUSYqgQNQdTvozaHnK/UOCI1mZNypqXBHcsuM+Pc6m/3C3EPe9jD22OfFahYrozpShiejOaW0X0ZLVDQhILhV3B9E8+3KZc3OX/+HKpa5dix45w7d57Lly9z8OAUi4uLnD9/nrNnzxDHIVPTB/B8Gy+wisNIX8X0dPzYozPIaOS1QgK5y/a3m3wn5Kza5bGL5E6f9uR2lHr0RzlpQ+CHJn5YTJp+qOJHKm6ob7e3TOyBTmhsH3jW6jHDYZ/hsFc4PoY5HXJy2mSjNs1hk9agSbvfIOs0yPMm0KfTy4jrMWFiU6sHtFs1sk6bOKvjtSLcxCMILNzAwg3NMUlruEJFtcscO3uYs1dOY3jKuLKs8GunDUFvmNPK6niBhTWWkWyhb7todnvStbBKNSxTcdcx/K3iU5FXwY480m6O2xlw1Ug5KSUcUXJm5MGeRW8Pe/gOwT4/tnBDA1foeJGBHag4QsOPTaKaS1oPSGsR9XqKbZtcunSJPO9w+/YyGxubJEmNQ3PztNs5KytrLCwskKYp8/OHqNdTGs2EWjuk1o6otWNa3Sa9UZdWt0GQOncs0hTku3NYOMHdGvRuknZCjXoroj/KSer+OIrULEg60ghiHTcysQJ9m9h2r67rTgU3cOgNezTbDbzAwfFMPN8iCB3CyCVKfKLERwQOgWcRRz6DQU6n18aPffSwKOq1XQ0vMHBiDTPRsCOjIGhhFReH8Rp4Rd1Ermxw4vQxFhavYjgKpiNvE7UbGDSzGv1hh2a7hoh9nNDCCnRsUeScFMs9xe+ghTLVqEQl2KLiS2ieQsUsY7gVRGRR67SI+kNuOXVOlGvMy71tYp7ZOzzcwx7e1djXGWR0hxm9YV5gkNEfZvSHOf1hRm+Q0e216fVyPN/m3LkzlMtlvvzlx7h8+TqvvXqQudl5rl5d4Mknn2bh5g1cz2X+6GHanSatvE6zW6fRqdHIa7Q6DbJ+i84gozNs0x22yfpNallM3BQEqYsf2zjCxPS1sUwi4QRVPKGP7XUapqtgeTKuUGlnNfqDvCDSyEaE1jiqVCeINLzY2JZWCrvfjtZtBVXiRkiPLkkzwvR1TE/F9tTx+rg61oU1XF/HCwx8YZHUBZ1BTiNvYIYGul/FEQaOP7Yohip2aGAFBnagoftFguB6dYXl8iIlbYPFteuUKmuYtoTjVbC8nQuTI3QarYjBsE13kNPMG0RJgOebeL6B5SuoXhlVlFDEFoooskXUoIoeaBh+FcdTCESVtOlS79ZoDAaoaYfL1RrHSw0OKz0OysOd/I9xn+LsNkbMScWkPbVrQWZ3JsjMuJRgMpHPSTuYGT/u38mLVYJD8qS0d1gESk36H8eHoLNlmCvDnARTchHzOiuNtkOmDsrF9uWhcuFwmVKGTMkjDpfHnyYkiq9tpw4WwVUz8ohZacBBucdBpXgOk997Wir+ryYXvYPKkGkJZqQhU5UOM1LxfPbW8/fwt8U+N7Txo8KLO4GIXcLEQ8RucTt2CISJZascnp9hY2ONKArJ8w6dToder0enk1Ov11C1KkeOH+bm8gKGW+jQkyl2x6ZXTLd+YiNqLkkrot1rkg/adEc5nWFG1m9Rz1LiRkBUswkiA08Y+KFd6LS+XrgfhEan26TTbREIBxE6u0i6gLedjT2ZwHckFTfSyfot8kF7bAnUd0kvlfGB4+R5Tw40q9iBQdKM6Y161LNke3lnIkHYQmddWubKzYtsyiuFvCI0Kq7CprbBjdVrHD11iBtLV3D94mJgugqqKxVxsEEV05UJY5Os22I4HDAcdMnbdaLIwfYUKm5BzlK0hRRtIUcSVaFQDRTMoIIdKDh+mSCuIlKTqBmSDYfEA1h2c05KdealjLnK2E+tjJiSRhyURtukPSVNlmK+eeIuCP1O3/WcNGROGjAnFeR28O8g6GlKgQPjhL8pecArNx3u/+oc937tNM9v5Lxe7TOtDDgmd/ja9EXueWQ/D59SOKgNOVxu8/TJBe555BUeeOkSUxs9DpdrPHriFvvX+zw2c5l7Hp3hq8ckpqUury1ZfPLxKT759GleXu+wvwoH5RGHpTYPvT7PJx55lXsffo2vzFzjk4/v55lbdWY3Yj71xDQv3WhwaD3m0197ma+eNZkqdTggjzi0l6Gyh28B++xAww00bK+K400+but3aLtxauH6VVyvSpy6VKolVFXi2PF5vvTg53ngs5/i1ddeZH3jNqohUdE28WILW2hvqyHfHdq0fZgndPzEGRO3oJ4nNLspvVGb4ajY8uv0clpZMVUWFxSbfj8j7zQRobtD0ruI2htr0Lt16UliX9ISdIc5UV1sa9UTMraCClagbMex7rhOVHRHRaQBnWGXep5uE7PpqzhhsWF54coZXp95mcvXz7NVWeP25iKb2ga3thZ54fVnefSJh3jr6jlUo4TpyBiujD5uZtdcaSx/qDieQZpEdDsZo2GP3iDDDU2qnkI1rFCON9lKVtkIV9kMNygHJbRIwRAKlidhC3nscNFpdlvkI6gPwWwNuWk2OFGuMy/lzMld5pQ+s8qAKWnIlDTiwPiFMpmOZ98mB2S3Y2S3/3pqV7nut/IinZVgpjzikDJivhTwoz/3c3z03vv46Z//v/id+1/lQBmmlT6vnL7KP/2Jn+KpuSv88I/977ywNORL35jhe773+/jUQy/y3f/wR/j9B6Y5vpnwq3/0MZ540+Enf+5XeGbqCD/y07/E8yspv/Sb/4bf+rf38fvvv4//5kd/j1fLA/YrQ+ZXTH7gB/5bPvTZ53jh1AZPHr7Od/+Df8CfPnOWrx08wH/yn30fv/Jnz/Hk0at81/d+L/9+ao1paciUPNiLit3Dt4R9dlDB8uTizezLuKKCK6q4ooIXVvEjFV8oiKjw6hY+XQ3Xr+L5Gq5f3PeCKmFs4IUqXqhuT6HFJKpg+jJWoNyB4vvVMSnqOKE+liNUDK/YZrQCFRHbJHVBvZnSypp0ejn9YY/+MKc3bDEc5vT6LeqNkCh2CSNnvOptEYQ2rjBxhIHl6xieiuFWMT2VIHHI+k2anXphDxznjUwuLhOS3jlsnHy9sPA18zrdYZcg9bY94pPDPSvQKFXXWdm6haRtUqpucnXpChdvXuLkW6d4+ImHmTk6xVppGdUuo40JegJTVAuMZRTb1fEDi0Y7pTfMyQZtgkZA1dcox5usx7dZCZdYE7fZDDdQosLnbgbF/7ETVgkSg06vTqtVI+t26AxH1DoDpKjDpUqNUxuCE1sJx7dqHCs3OSZlzEs5R8pdjkgD5qUBh8pDZqWizfygXJD4wcouyOzIJ7usft/qC3VGoagUUwbMSw0+8eiX+b4f/BHu+cYNDlRGTCk9pq+u8dM/+wu8794H+Wfv/X1e2BzxwqnrfNf3fBf/6y//Br/9iQd48HSV2UWL3/jQZ3hB6TOz6vPjP/Mz/OSv/QEHN+r88cfu4ed+5Q/5V7/6Pt774ec4UB4xowx56ugFvvs//y5+6H/4RX7yNz7Mk6eW+afveQ+/8yef43/+2Z/iX7z3A3zfD/04f/7oC3z3D/48L67m7FcmnzT23DN7+Ntjn+6WMdwyplvG8qSdLT1PwvKkgqwDGV9UCMLqHYsUvqgShBq+UAjCCn5YxQsLct8h42IZZrJaPrlvBROC/maf9G7LnelX8ISBG5g4voWIAlpZk+GoR9Zt0mhHdHo1ev0Gg2Gb/qBFt9ei1U6JkwA/KCJL7cDE8g0MV0N3CqdJPUvpjTpFEYE3OZQz7iBpW1RwQn2Xpl1cVPzEHbtUmriRdcengZ2JfHw/NtCCCrfKi1zfvM7l1cu8MP0CL02/yMUb56l6hZvGDFXsSMMSalFTJqoYoooeVnYWi2KDuB2RjTKa/RZO4qKIMptihfXgNmviNhtiDSUqYyYqTjz+ffwqYc2h168Txw5p6pPnTQbDLvkQRHuAmXbR4h5K2KMk+qw6GQtqjUtKjfNyg3NKizNKxslKzhG5zSE5Z1buMCt1OKwMioxraci0srM4M/13QNBTSqExz8lDZje7PH9BYW5N42Nf+ir/6v/5DPsrcFjq8uqZ6/yz/+Xn+PU/vpcf+d9+jadutzh4w+YbRy7zwXse4L/7sffwy3/0OR498ia/97EneH055qWrAcdXDP75z/w6Xz1q8G8++FF+6pd/h3/xC7/Gv/yd+3l1q8+cnPPkyQX+9e9+nG9cWOGf/I8/wW//2cN8/vGv8Y9/5D38/e/5QT7zyjn+8T/8r/mffuY3+YU/eY4pqbhAzciFTr4nd+zhb4t9ml3GdCRMR8JyZWxPwfErOP44FyNUcXwF11fwggqur+CL6vZt15fxAglPFETuCgVnm5wnU7K2nc8xyeiY5HTsEOJkuq5i+jKGJ2H6ckHkfgXHLzYL662kkD36TcKk6C0MY5MwtkjrLs1WRJ7X6fUz+oOc3iCnlTdIWwlB4uMIC8s3EalPd9ihntW2CXzHAaLeQdKTSX8igzihQSOv0RnmiDTEDow7SHo3WXuxRTWQWVaXWJCus+FvcGnzEs/MPM1nH/8M+994jU1rHckpofkyZlAZN+FU0EUVLaoix2VKyQalcJOy2EKNKkR5SD7Kqbdr2EKn4m4heRuUgnU2/VUUUcKMi/9/a1xjVmvGtLKk8GRHFmHsUGsImu0Gea9PbziiM4B2b0it3SOsZwS1DL/RIWj3EfmQoAt2Z8RG1OGG0+RNNeXEVsgb5TrHxjnah+TB+MCtIO6/i0lyVhpySBoyfdPgH/34v+S3P/RJfuN9f8Z73/9XPH9T8MSx2/zVq7P86E/+Ip99bp4f/omf54unbO55/DX+3n/xg9zz2PP81u//Mb/w23/Cb37sk3zkKyf52pGL/Pfv+SU+98QcP/bPf4Enz5r8zP/xy7zv4w/yW3/0Mb7vh3+RL5+u8uArC3zu1dP8/f/yH/Hnn/sa3/9D/4T3f3GOmWsS3/9ffT8/8J7f49Bmyh9++N/yn/69H+QLhzUOVkbMlRnr6Htyxx7+9thnuMU2oelUxilz1fHWXnFQ5wXa9tTs+hUcTxmTc0HavqjihxWCqJi0vbCK4+9ozU5oYAdjqcFVi4NEX8fyi6/bgVGso49JebIdaPoypl9IIoX0oo39wxmdfosodQhiAz+arEvr+ELDDwxE5BBGHlHik6QRjaxOZ5jTHXbI+xntXot8kNEZ5Ig0wBFF/rQVTKZgfUzUE6ngzkk6SG16o5x6luKGLrYwv4mg3cgsKsC8CpvWCsvmLVbdFa5Vr/LgSw/y6a99ik8//pccujTDurlK2d5E9eRtd4cRVFCFQkXIbMbrLMe3uR0usSKW2Qg2UOMKzX6D7qBNnPhYThXNl9FCmUpYRhVljEDB8quYvoEX+TTyOn7s4ggLWxjbh6GesAlCnzgOaTTqZFmLwaAHDBgMunS6DfI8ptWKSGshUS0m6XSo9QdE/RF6e8Ra1OeS3uKEVOeo1OKIlHNELkKmDkm98dLMt/BilYbMKj1mpS4ziw7/9/v/kve+/wu8tJzw2LEF3vfAKxxWO3z8waf52V/9cz7+5EWmpBFHpRaP7j/Gz//eH/OLf/pFvnHZ4pc++Cm+fNFhRmrywLMz/OxvfJhPvniJaWnIi2+u8d7f/WN++Q++wEtLGV+Yuc4v/u4neXWlxsOvnuBnf/3P+PjXzjNXhmPlNu+/52Hu23+LWbnH69c2ee/7P8ULt5tMyXCoDNNK4SL5dr/R9/Cdi33Fodiugz2vghsUSXOuXyUI9XdEGBuEsUEQ6tuHdH6o44yzO+4sDFDRXWVbZ97te574lnc7JDRH2f66JzTC1KE7aNEb5KT1kCCyxpp5lTDSEWJM0qFePIewkA1MUR1fGAz82CVtxdSzlKzXojfq0Bt1aHWb1NopUV0Q1gRe5KA7GnZg4gj7DoK2giq1TNAdNhE1u4g1FTrWuKbLDi2cyMYOLSS9jGxIyIHEmrvGmr/OCyde4i++fA9PHnqa18/u58Lqedb0W0j2OlWvTNWVULwysleiLDYphWusx8ssJ7e5lS6xWLvNUrrKmtjAbRbt6HneJop9HLfIRzF8dVdpcBUn0EhqAZ1+mzD2x0FO4xqxsIIf6gjhIXyPwPYIPUHWbDMaDag14qIQ2NdxIhcvCrGFwAwSdJGgRylq2kBvZrh5j3Qwwmv3sOpdjPqAkp9x3WhyQm4wt1lnptxhWuozJcNBCaak4pBxcvi408lYoOhuHGx3OO7kjQy3c7OnlR2HyeTrM5XxY0kwLY2YU0bMKRRhU8qOLW9q7GqZvCFm5FHR0L79JtlZ9rl78ec/dH8Pe/i7wL7drSumX9km6e3DwTFhT+ALbRdJF1LDhKSDyMANVAxbQnOkbZLeXck12RzcTdK786cnJG14O64PL9Rpd1L6w4y4FuCH1nhzr9DAfaESiPHFY3KhmGjcQt1eArEDA8NV0ZwKtjAIUo+4IWhOvNvDnO4wp91rUc9qpK0YP/ZwQgs3tDA9DZF65MMWjU6KG1p4kYUd6lihhhXq2FFxu6xvcH35Mm8tXuDS8gWula/y+unX+bMv/DmfeuIzHL1+lEX1Jhv2KkqwiRqVqYZlFFFGEiVKwSYb4Spr0W2W4yVux7e4lS6ymC5xK77NWrRORcgkDUG3XwQ0tTsNwlqAG1m4sbnTtBNopI2Qdt5ARN6YpAsLo0gMwsQiDB08x8R3LJI4pNvv0Oq3sFILOXK4ZWosVKssVnVuSAY3ZZsFyWZBclkomVzfVNjUXeJ2h6DepNbp0uiPqPVGBFkfNclZ9dpcUhscK9WL4Cepv02o07sJeHeRrlx4mycFu7t92Nt+bGniJil04P0K7JdHHJSHd5T0Tgj0zi7IvWWePby7sW93HKjpV7DcYkU5CPXCdudXiwl1jDsn6TtJ2hdaMUXb0nZy3e5y20nU6MSGt5ukd/uLJ1a5ye245tEftWm0YzxhjoObqtspd57QtoOHdhLwdrD78SeFuZPHt4WOG9r4sUtYC4gbIbV2QqvboFj0ycn6LRp5jaQZ0eo2xp7qQt+2A2t80FdMrXZU3C7ra5y9/AZvnD/M+RunOLNwgoee+SL3PXIvr598jevlq6zqtyk561SjElKwwYa3wrq/wmqwzLK4zUq8xEq6xEqyyO14kaVkkaV4iaXwFmvBCorYwhAKblhkkGTdJt1hTiNPETUXR+g4gVZkZXfqNFopQejhBQ5uYBFEFiLW8YIqrqPiOjqBsKm3ErJRhtt22QpLrIcyN+0yt1yZrcRGjj0qcYgepZhhAzNsYoVNRK1N1ukjhECEAVEcUWs0yLMmvU6LVtbBa3Qphx2umRmnlDZHpDZzpXxs77uz7XxKmfisd6bkYollMPZi9zkkjVvUlREHJgRdganqiJnKgDmpy7Fqn3m5zyF5yMx4Yt8Jmdoj6T28u7FvEmCkuzKGq2B7lYL0Qn17et69GLIbE5LeljqEhuUqBXal292dFX03dhPyhDgn4UFWoNHKU3rDjDBx8YRWbPVt50WPJ/+xzLEdrjRJwgtU7GCyaVjdtvZNZJ6iBMAYT9r6eMtRxRYGfmyTtESxKdltbuvY3VGHZqdB0owJEg87VDGFgikUrLCCKRQ0r4xkrLFZvc2VpQucfOsojz3/CF95/hEuLJ1lw1xF8UpU3S00ISF5G6x7y6wESywnyywlS9xKbrIUL7AkrrMcLrIaLbEa3mbVX6YsNqiGZfRQxgyr6F4VJzRJWiF5v0VvkNHMUqLUI04DeoOcWiPGFz6+8PACmyBycIPiAldvBMSJS60Z0erXqQ1SKjWF5WCF9XANKS1TTjbZCtepJhJOzUDEDlHgE4YxfpQSxSn9XpdGEpIKn1gECM8j9l2asUe7njAYDmj3hyS9EU42pBRmXNYavCFnHClnzEvdogJM6nFQ6hcbgJUhU0qfKbnPTGXIlNRnWh4UHmR5wLQyYEYpLIAHFDhYGTKj9JiXWpzTMhbDEReNHvPlomX9gDxiv0LhAVeKA85v9xtxD3t4J+xT7fIddjfHr+IJbZt07ybmt5ukJxO2N56k7fGUvJukJ5P6ZHrWHGmbpHdLG25k3iF5iNSlN8xo5bXxlqFaxI8GSkHU/k4oU5EtPY7w3DX1O2LnInF3UNN2IcG2P3p3gcHYpSEsytUtStVN/NghbcW0x1Nrd5TTHtRJ8xC/ZmOF6vZCihUWmrikrXPx6hmefukJpo69zukrJ9hQV9E9Gc2WMFwZxdliw11hOVjiVrTIYnyDW/ECt6MF1qJblOJV5GQTJSqhRjJGXMGMKphhEYRVtjapejJuZOKFxdp63m0yHHUZDLsMRn0arSZREhMlIUHo4Y7LehutiHZWIxAOzXZKPmojMp8Nf51l/zZrwSpyJLMVbrIWrFEOSxiJjhe7hIEgEglhGBLHIf1uRrsWE/kuUeAT+AIRRAS+T5pE9DoZaRwRxxFRmlJv58T9AWo24JbX4GIl4lQp4aTc5pjcYb6cc7iUc7jU5qjc41C5y+GxBn2wXBDtgTK7VtcLgj5SrnHZbKK3h1SinHW/w5uVGvOlJtPKgP0y7JdheiyHfLvfiHvYwzth3ySfeTLlvh1JTwhvInncrU1Ppm7Hq2xP4m/XPn5387g9ToPT3codtrXdU3Wzk9Id5ISxV2xFjn3ctj8OJBLG9gGhLdTtjOUg1BGhQRgauKKw+BmejO6Wt611O7Y/9Y6Lyu6VcStQkfUtLl0/z8rWrTua0d3IJGr4pFlEa1CnQ5t81KI9bFDvxvg1B92vUq6scvGtkxyce5mZI6/z8tTzbCjL6HYZwyrjOBqGU0XyNlkTKyyFt1iMb3I7uslqtEgpXKUalzDi4iLniiJn2vIUdK9ceKhjjbDlETV8opqPblQQoUu316bby+j0coajIcPRiMFoSH/QI+s0aGYxvUFGvZGSJCH9QZd2t4kZG6iJQjnZREoklFhhI9xkNVplNVpDihX02MERAhEmCBERhSGdrEUvaxIJDyECPD/E9QSu59FsNOjlLRLhEfkOURgQRwntPKfdy4laTeJOn6g3Qm8MuGXUuSQF3NRrSHGP1aDLVa3JsXXB0VKTw+UOs1KPQ5URc/KAWbnPnNzlqNTkYrWO3wU3SkmSGlZQY8NtckauMaf0OCAP2S8XuvTsntyxh3cx9u2OBrWC6rg7cKznjidVV6h445ZtL1C3ZQRPaDhBFcsbyw5CxQt13F0kfXdq3e77k4PEQl7Q7sjIMH0NUQvoDDLq7RQnMHACFdtXsHwZyy8Kad1QxwyqWELFDou8ZS/SCaLJBaTYgnREBctXMMc9jdtpe0EVOywOGJ3IwI0NLDE5uNRQHQlJ22C1tEhZXR9/4tjxfxcXFhMnsvASh7ARUMsTWr062bBFNmjR7qQkqUdJXuWt6+d56/p5FG0L01awnAq2pRIIG82vUPI22QzW2Yo22AjW2QzWUfwyelC4Yhxfw3Y1bEct7JKhjpuYzJ2Y4blXnubNq+d45sUn0S2ViiazvrFCvZHgeBamZdBoNlA1jayTYZg6jmvSH3bp9btsbG3QajeJ0oiF5WuogcKifI1rm2+hhIVXezm5ze10ibVkDTmWsWILPxT4fkAQCJrNBr1eFxH4qGqVgzMzvPLaaxw4cBBVVWnVUyLhEfguURgSBCHtdpu81SQOI5KkRjvv0htBNhjR6A9oDfocP3Waa7eXqfWGiAFsRRlnSy7nlYgTWyGnpDpn5AZXrDbLQY6TDQmbGaHwcU0NywvQwgYLesp8qc6UPODApJ1UkSqlAAAgAElEQVRG2puk9/Duxb4dyUFh9yHi3e3gbxe2P9kOnEgl7/R379agJ+S93UTuquMsDWW8wKLihhbNTpPOsIeouXfo2nd3HN797909xTtjr7XlydheFdtXi7YZr1ok6o1XsK2wsNOpThXVqWIEWtEyPpZeqpZ0x+Hm3X/u3jIsckgKTbvVqZF1G3T7bbJOg1ZWo9aMCBMPP7R56/J5Tp46xonTxzh97iRHTswzf3Keo6ePcvzccd448wYnTx/n7IVTuIGO7al4otCEk5rADWw++OEPIFVKBJFH1VDwhM2Tz36N/dOv8dzzTzF/ZJYjRw9RqyU8/PBDzMzM8OKL3+Dll1/l5MkTPPPsUxw7fpT77rsP3dCZOzLHWnmZ/Yde4dlXn+TCjfNsiHVW0lUWk1vcjm+zFW1hJgZ+5OF5Hr7vU6vVGAwGRFHE5cuXuf/++7l2/RpXrlzB9308z6NcLlOtVomiCF3X8TwP27Y5ceIEzz33HPV6nTRN0TQNwzBoNVs8+OCDHDp0iLTRwBYCyXKI8g5aXGfDclg3HEpWQNjuovuCcqVCEAp838WyTXTXxRAhW16Ns3LKrNQpskakITPl3p51bg/vWuzbXe46Id/dLox3woQktw8d31brfXuSnmCihe80jRfk60YGYS2gO+zQ7DTHyyVvf/D4Nz3HbYQqTqRh+kqRTRJUcDwZx5NwfAU71LAjHTsyUF0Fza1gCh0r1O8gac1RtvXqSZDSbmJWjNIdfu8JvNjCdFU2lVUkdZO4GdDu1ekMWuSDJm9ePEfWbtFut+h0czq9DmmjRt7r0MhaNNtNuv2c8xdPE8YOea9O3q3T7tRoZXVE5PPvPv5RJLlEEHpslTdQ9SrPvfAMh+ZneeTRB5mafp3D8zOEYcCjjz7Mxz7275BlmUajQUWRefaZp3jj+HHe9wd/gKzIzB6aYXV9iQPTr/DsS09x8uIJyv4WK+Eqq+kaq+EqpWALMzRwQ4cgCBBCkCQJ3W6XWq3GxYsX+dSnPsW5c+e4cuUKcRzzwAMP8Pjjj3PPPfdw9uxZHnvsMT74wQ/y9NNP88gjj3DvvfdimiaPPfYYzzzzDB/72MdwXZcvffFLzB2a48jRo/zFvffy+Qcf4i8/93nOX7nO0994lff90Yf49395PxevLPD//sVf8NAjj/Dhj/wpqlbBdi0s28JwHCpByg27xRGpxYxSrLFP7U3Se3gXY9+O5LAzGf+HCHriCLn7MO5vIvS3K5ndaQGfSB9FeJEXWzTyGt1RkU63O1r07cj+7n/rjkPKUC3qpSK12GgMilV2x5PGJD1e+46KTOgtdZ2qI2NHBopVZmnzJmVtEzcykbRNdLeyfbA5Iea18m2WNxe5uXIN3a0gaZtojoIXW7iRSdWWWFy9zuE3Zjh4+DWuLl6iYpaxQ524GXDx0kVazRaH5+b5zKfv58yZc0xNzbB//0GeefpZXnzpRaJEcOHSWQxbwXQqOL5GmLhknQb1RsqlS2/y9a8/wcVLF/j6159gZWWJJ554nKPH5nnssUe4eu0iX338UQ4cfIW//uuvcPjwHC+//BLPPP00MwcP8vAX/4rLly7y4T/9EJJS5vCRQ1y+epFD8zO8+MrznDj/BoqvoCRVpFSmJMpUggp2ZBGEHmEYEkURcRzT6XSo1+tcvnyZT3/605w8eZKFhQXW19d58sknGQwGzMzM8JGPfIQvfOELnDhxgn6/z+LiInNzc3Q6HS5cuMDjjz/OBz7wAaanp3nwi19idnqGT3ziEzz44Jf47Oc/xx9+4P0YpsWNhQU+/9kHaDYa6LrKa6+9wsOPPMi//oWf59qN64goIAwcHNdG9QXlKOOCWmNezpiRBkxXvv1vxD3s4Z2wbyJ13D0R75YO7pZBdv/9u6WO3YeE7zRF75ZMdrd/G14VyzcIkknFVh03tHBC/Y7HeqfbdyzlTJ6LUNFDDSMaT/9eBcOR0VwVM7QwQgcrNAqpYww7Mijrm1y7fZlDJ2ZYWL6KG5ncWL7Kwu0raI6yHUe6cPsKc8em+Mbrz7G4ep1bawucfvMNStV1nNBA0ja5vnyZK7fe5InnvsIXHr2fF15/mqXNBXRfwY50zl44Q6fTQ9MMZmcP0cm77H/tAOUtiWa9yaFDc7SyBqfPncCwC4Iu2sQNwtgjSgJ84WC5Okq1jBtYOJ5JRZNQdQXdVBChg+sZWLaG51uEoY9haOi6SuDZxIFLox7T6RVr8+1+m3a3hQh9XM/GCx3c2MVOXayag5U6+KlPUo9otOq022263S6DwYDhcMhoNOLKlSs88cQTDAYDut0uhmHw0Y9+lDAM+dKXvsTDDz/MQw89xOnTp+l2u9y8eZP9+/ej6zr3338/WZZx3333cezYMR555BFmZ2f57AMP8MzTTxKGAa+9+jIX3zzPr/7K/4ltaAw7baYPvMYn77uHmzcX+NVf/xUWFm8ShD5R4OAHHrrroniCVbfOiXLEvNJjf2nPgreHdy/2/f/Rn+8m6d3k/E4T8zsdGL4dQeuutH2A6EUOjaxOb9Tdznh+p4PHdyLpu/XrQm9WcUK9SKyLfSTPY9l0WfMTrMjFDi3syMCJTYygysLKZc5ePsnUkf2cv3KGqiWxVVlj5sgBri5eompJqLbM8uYi5946xeUbb7JaWuLQ8WkOzL1KWd1AMUos3L7C6UvH+cpTD/HJL3yCZ1/9OsfPH2ZTW0EPFAxR4cT5N4gbKTOHZzl97gwXLl7g5Vde4tatmzzz1FOcPHWCeiPhwsUzVLQSjl9kfruBgRdYRbRrUEUPKhh+Fc2TMfxqYQX0K1i+imkpeL6OCG0838JxDSxbx/MsgsDG9wxEYmMnBlbNwm/51Lt1sm7GYNhnMOjTH/bp9Lvk/S7dYZ/eoEdv0KPf79Htdmm329TrdVqtFlmWYRgGS0tLxHFMFEVkWcb6+jr79+/n9OnThGHIwsIClUqFXq9HHMfMzMxQLpe5dOkS09PTnD59GlmWWVpapFwu4XkeZ86cYXa2KJ9YWV7i0NwsR+fnOXXyBFVF5tjRI5w+fZLjx4/hei5RFJLGMSIKMV2biqVRCUJuWTWOyy1m9/Ke9/Auxr7dZOeE2nbn4N9E0ndY9u6KGX07Mn27x9odR6q7JQxPxvJ1wpqgM+jQ7rXwYwc7uNOyd/e/9XYkfff3HVHkVNjCwEsDrHqdJVNwpuRwrppQtjTc2BlP0hqaJ3N58QIv7n+Wrz79ZU6/+QbLm4uslW9z6fp5zr11iis3L3L8zDzHz8xz9NQh3jh7ZHuivrp4CUnf5MrNi7y1cIGvPPUQf37fh3juwJNcW71EyVxDEzJla51b5QUOnZrj8Kl5FtcX0V2NqBaS91o02zXCyGWztM65C6dZuHmFWjMkSl2CyMINDGzPwBRq0XMYlJGcDSpeibK9jhqUUYWE7pRxPRXHVfF8k0DYiNAlin1E6BKIYmvUFArVUEYKy5R9GTM2Sds1+sMeg0GfTqdD1sppNtrUa01qtTpJEhOGgiAItg8GhRB0Op1tCcTzPFzXJUkSWs0mvV6PKIoQQlCr1ej1egyHQzqdDnmek+c53U6XOE7Isox2u0UUBURRSBAEBCKkVm+Qd7pkeU7e6dDt9sg7XTw/IK3V6fV6tFotmo0GnTyn1xvQzHLiWoIfWCTNGn4+5IKWcVgZsLd1uId3K/a5Y73Xiw3cSP8bNeXd5bCmX/kmgr5bNy5+voonKniBgicU/FDB8SUst1xY6QIF21fGvucKrSymP8hp1CPC0MIXVRxxp/zyToT8jiQdVLDHmrcR2ChhwjXV52Q55Hg5QbZ1DF9DdWR0T8HwZTYrt7l88zxXFy/y1o0LfGP/83z9hb/myOlDzL0xzVef/jKvzbzEwvIVSuo6V25e4tSFE9zeWGRTXeX62lucvPoGX3n+MT5y74e5/9HPcODkfhbk62yFm6w4K5xePsWRK4c5uXCK/Udf5/HnvsLzrz/N4VOzHDs3x/y5GU5cPcbFtUus2et4LYesm9IbtOj0mtTqIX7kUQmrlEWJsr+FMiFmX8LwJSxfxvYVHK863tTUEFHhCklqYpzlYeD5WmFxFBpB6lDPU7rDDt1+l3bWJk1TwjBEBALP9XFdDxGIYgVcBMX3/j/23jNKkry88m69Z4/WaKWVweyA0NEeSQjhxSIEAwwwAwwCBrcIkLSAHCsJaeWFQMIzMAwwAzMM4x09pm21d9Vd3VVdVd3VXd5X+gwf8f+HSZ8ZaX/vh8jMzqpukM5qWd59VR+e05nVVZURWSdvPHGf+9wrI7DuDQ97P+NYNrZu4XsBvutRLZWp1WoUSyWajQatZotKuUy+kKNcr1Kp1WjV27RbHZrtJo1miXxBkgvy5It5CrUixVpIsVKlWQ9pdTq0Ox0ajRa+n6PdhnpYRwqB5zo4wiIolMmXS5SrOWr1HEElh1ooM2NUOLpR6Dv17U/SzSXsxYBt9hLZru36P107LPH9O+hrgXSPu75WF30tlYfpZTFEtIloi0hdYdiRR0jPHU+zUxhOmkpYoNGs4+d8pGfieNfu6r9fXUWtiASaiKM5SVSRISMtVhzBaEJnLOOiSqPr59E7z2TXNjVLPLvC2Qunuefhuzg8fICjZw7xwHfv5Y7vfI3p5SmyThqja2JkShXTNVhMLHJ8/BgHzu7nr2/9Kz7zzX/k+KWjnF8/x2RqnAVrnvPxMU4tnWBKGefY7GHu3HknX7jrS+w7vpd1bZWMHy2SLIkFlp1FVuQqaTcRxZnlLar1Iq12SLVZw6lIskGWlIjyDbMiiWIn0KwEupnAsFJRsK6TxRIattTJFT3yRR+3300bBDlBLSzRaoU0m3Wq1QpBkENK2e+SHcfBsiwsy4q62m4HHYF1BNKe59FsNimVSgghsIXAcF0cz8exBa7vUW00aHXatNttKtUarvRxLYn0JbVahVZYox1WabZCWp0GjUadsFqnXioSFgMCPyCs12m3GrSaTer1Gu1Ok2KxCEChWMB0dBzXwJI6ftGnWi+Qzxv4noJiJEiaOgmZYyLlRivjvRDZRIeheKvrC7LdYW/XD7d2CF/7vl30tUC699zylO5W3hVwvhqksyiujuYZaFJDt7Pd2/RMfwCmmpFe2XK1roFRE5kPsDwbw1M38djfS+FxLfVIVBk0N44uYxgihiES6G6atJMhIQ0SnkDreisPbhv2Ova0vsGp0WMMHd/LamqJpB7jzIUzjF4eI2EkUaSK7mUxZArbVVDUFDOL0xwbPc4X7/kCn/zmJzh8cT/zxixPnt3FWOoCE9mLnFw+wej6MPft+xafvvsf+My3P803H/8GB84MsaaukZRJEv4G68EyCX+djBdHd5NYTpRFqZlpTKHjlgIq7Qphp0ylWaAYBuQqESXiuFr/fe75g5uOii11XN9GejZ+zqNai/yj250m1WqZfD6H7/sRwNrRkkoPkKOv2X1g3grSrhstp4RhSC4XAbywBaYtMKTEES7FcoVGuxOBaa2GFji4rkPBEDRNl44j6GTTdJIb4AqoVimWq5hSYAkD1VKoVEt02k1y+RyOLxDCpFIt0Oo0adBE5iWKnUX3FMychhPo3U3ULIGvY1ppMkoMx7dICJfhVJGDyTp7umqPfYkO+xMRDfK/I/5ru7brf7V22DL7T9Icg13yIN2xVfJ2rY7WdLNobhZdZsmVJPVmiVqYp1T28XM2ttBwhIojsni+TlgvUm/WcD0RDcfcFKbMbHr9rcPBa71m/xxkBlWmUJw4ukjiyJ5GOolmp6MUb5G+6o7AdLNkjBgzSxeYmBljObGAIjJknCxJM0XKSqO6KrrX9ZGWGRQrxnJ8lqmli0zH57jrqW9z4MIQw0un2DnyJDvPPs20ucjZ9fPsnzjA1x+7nb+//W/49Lc/w507v8ETRx5mfPEsSWedtLNGWqyR8hKofhpDpDC6dyG6mSBrJNEdBUWomFLH8x2KpYBKNU81jMIAGu1qtyrUGiWKlaAPzrmCTzWs0Oq0aLaaVCpVgiCH5/n4foCULrYtkNLFdb0+IFuWhWlGumjXdfvA3XtcKBRoNpt9RUcul8OXHtJ2EEJQK9doNzu0mx3q5Yi3Fq4kzJqUT09w+cO/z8KbbmTt+S9k/ldewuyNb2fm9/8If/w8YeAjbJN8zqPRrFAs53FciXAMPM9CuhaFUo4GTZycQ8pKkpYpMl6SlJMmLVVU10JxTAxhodsqbmCi+4KLWoEjsTxDiSZ7+l4enb4T3w/7g7pd/3prh/nP7J5VO0nWjG/yhL7W915FOYgUhhPHDRSarRL1ZoVSWKLSrFNpRyu/lUYVPy8pVn2a7RrlSh4pDRyRwpYxTHn10HKrGuVafHTv+1JmkqwVBQ9k1Q3WN+ZIplb6ftl6N3txsGPvdeKKlSBjJlBFBkWqZJwsGSeLKhUMV8H0FHRXw/IMZpcuMXR0N08MPc7+M/sYWRzhzMpZnjy7k/uO3MvR+WOMJScYWT/D7tGn+OK3P8PXH/gKjx55lMOXjzGycoZFY5oNZ5GE3CApEmRlMlqosbvufyKDaibQzSSqk0Z1shh2FtPKYlkKlq3gCA0vsPDzDkFBUCj7lCp5Gq1atALeCml1WoSNOqVKGT/IIaWHEBLX9boDOgfLMhEi8uDoddCmaWJZFq7rbgLpHs1Rq9VoNpvkcjnK5TKNRiPitAt5irUqtVqdWjWk2WrTbDRxTQtzdYWJT3ySC796PRu/+BJWX/JrzLzhbSy99mZWXvQKkr/4QuZe+ipi37qHmuPSadWohyVqYY1itYTvS1zXwvVsgpxHixa5coDuaihuhoQdY81KsmwrzKoZFnSdFcNiRcmSdUw0TxL3K4wkfA7GqlFOYwIGU89/2B/U7frXWzu+n5Jjq+QuY8SuKdX7XhplQ2bQ7STCzVANc9RbIWaQI2b6LJkFZvQSl9QiCb+K1+6Q77TxanWSpkVS16KtPxnlHPY66cH6Z0vy3CjYVbGTzC1fYvjcMU6NHCWlxdBFBtWOumzT7R33lexF1U6StSMuWxEKGSfbPa4slpuJgge8NKZQiCWSjJwb4+jpI5ycOMJc5iIHJ/byxKnH2Tn8XY7PHePs2ghHLh/g9ke+zO0P3sZj+x/n3OIY5xZPM7ZymnlzkWVng7i1TtZax3CSZCwF3dDJGllSZmQF279Q2d1yIs8VW2SxnCyWyPYTdqRnki/6NFo1Gq2QRqtOs90kXyzg+j7S9brg7OF5Es8TuJ6NdM2opN1XaFiWheM4V4G04zgEQUCr1aJWq+E4Th+4S/kirUaTsNkkV6rQabWphjXytRIf++iHecFP/iTvf+5zufWXfoW7bnoL8swp6okU9VgM//gBFj70QZK/+CJmXn0DuUuXqDeq5AKfIAgIAg/fdZHSQboOQeDT7rQplArYnoXjGagiTUwkWZVpZuw0k3qasXSc8USMDcfGKOTQ/Dwzap5jsRIHE+3I1zrR2U773q4fen1fkB4ExK2bhYM/t9Xc3/Y1zC7ImSJDLi8IWw2cYsiKXmAikWc4XuZwrMbBeI1TiTwzboP1Sodpo8iFlMVc1iQpTRRPjda2ux1uT5+9tWu/1tAwGohm0d0kupskZawxOjXM7sNPcnTkIKvpRTIiiTIA0r1swsjkqRuc291I1FwN1dUwPQ1dRiG9trXGFz/5ZzzvWc/iOc99Hn/1ma9wYv4SRycPcnp0D29+06/xX9/+Vh448TQnp/byZ3/1YZ75rJ/hp37yGbzjQx/kS499i/sP3MMH//vb+NnnPZPn/cpLePrMMIZ1mb/7k/fx7Gc+i4/+jz/mqcee4MEndxKzMphmimw38NdyEihOHMVJoMkUhpuJBrQyg58zKFddGq0yzXZIqZJH+oIg79NsN6k3G+QKRaQr8XxJkPfwfREtyPgWrmcgXR3pXhkY9sB3EKRt2+6rOlqtFtVqtb8mLoRACkm5WKLdbNFpt2mWa7hSYgU2Lc/j86++gd97xrO4/j/8GM/7jz/Ov9uxg1veeTMPPXwPSxNnyQ4NMfn6N7L8wheT+PwXCGt1HM/FCxw84eEKidt9Ld/P0el0KBUK2LaJEAaWSJORG2y4Gyy6MeZzGWbcDJf0JLNqioStYwUuCbfMhBJyLNliKNbuBhG0utz0D//Dul3/OmvHIOgODs62enoMAmGPw+7/rJPG6C5TuAWbZrtGq1mj3ihTb1RotOsETZizawwnSxyNVTkUq7M/2WFXssOeZJ3diTr7km0OJBoc3ygwbxdQfIHlXb31eC2Q3nqR2XzBifyqeyZJscwq8ewaGTPRtR1N9V/D9tX+ILX3rymiwaLWTRU3RRrFVTGlwuz5vbz8xa9iem2Nc0cf5Md/4jo+d993+OSn/gc//mP/lv/4b3bwkt94B09PHuPxvV/nGT97HX/893/D177wpzzrmT/DH3ziz/nQB9/OC1/zGuZTq8xenubS+hq3f/pjPOPf/weeed0v8fJffT7/7kf/LT/97Bfy1OlTZGUWw0mi2pluiEG0Tq8LFcs1kDlBKSxR7zQIWw0KtRxOoGPIbOTY52rkyj5hu0a1WUUGNrZUu4PGJLabRXgawjNxpI2QTr+THuSgXdfdBN6u69JoRIstg0qPUrFEvRHSbjfo0KHdhGKpiu051FJpjr3ydaz/8ouZ+/BHsdbjzF68xMc//jF+5Ed28G92/D9c96M/ylt+4if4xE/9NHO334YQHo7vIVwbIWxcGXHnUkZr6e12nWotH4USd210g5KN6qVIenHWvTVW/FUWg1Xm3VVW3A20QCEfFvEaHRZFZHe6N9lkd7zFgfQP/4O6Xf9665ogfa3OdBAYB0HalJko/URGGX9ByY145XKBQqlErlrDrLSYtmocS1YYitUZSrQYSkQpyrtSsCvZZFeyze54m6F4gxPxAotOgYxnEfk+f+9j+eeA9KBTXS/cVnOiANwoZCDblyH2pIiDj00R+VXrIhtFd3XvECyhRIsyMoVvrfLVv/kDfuJnfp5v7XqSex+7k4eP3M+7b34lr33/hzg8P8G59RGGF0/y4FN38Fu/+SZ+8tnX8dmvf4I3vuoF/KeffiZve8/bec7zfp7PfOseFqYP8soXP59PfvkODu1/kOc867n80Se+xLyWRPGS6HYGw1LRhIIuFExp4OYF5XopSkVvVclXgiijUSrdv7HSPe8slmtQrOUJ2zVk4HRjyTJktY2uDa2GcE2E6yCkuAqke0qOQZD2PI9KpUKj0SAIAkqlEs1mk2arhZ/PUy4XqIYV/HyeRrlOq1ajIyVTH/ufJH/hxUy/5gbyU7O0KmUa9TK1aonU0iIjDzzIR697Dr++YwfP/pEf4QUv+GU++O738cQDDyE8gecFfU5dSkm9UaMWlnA9A8838AOLSq2A5WlkvRRJP8GGF2PNjbEm4yT9DEZgUGsWaXQaeGGTWbvM4USBoUSLvbEf/gd1u/711o5BDvlaHWvvcW9o2AOwQTCMvieDJhTyZZ9Gq4IMJIotWdE9RjNFDiUq7ElG0UX74k0OJhscUzsMpersSzXZHW9yINPmcDLkRNxnWeRJuwa6m4xu4f8FnfRgfmLPoa7nYqc5GVYT88wsXWAlPrfpvehftEQaVUa2paYT+WpbMhUNHaVCKnWRP3z/2/jPz/kF/vqrX+f4hRGmkufZcC/yobf/Kjd95Pc5GZ/j5OwxvnXfl7jpza/i3//Yf+Km97+Xr933j7zxVS/i5175Zmaza/zl776F17/53cSWxnj9K3+Vrz+yl/nLx/j5636BT915H3E3ylQ07CyaE6WDi8AmX8lTa1WpNivkyh4iZ2FIlV5kWHS30IsmizxSgpJHo1On2ijj5WxMJ4tmJqJzFCqOayFcgXTlJpDuUR6DErxed10oFGi329Tr9UgDXelprX3CepV80ccQFjnbpSR8GuUy5fkl5t7wFlLPfwGxd7yf5G3foDYxSXV0jMyXv8L4q17D9ItfzOF33sL5w4e4/8H7+IOP/i6/+F9+ntMjp/G8PFK6OI7AcWyq1egOzg8cXM/E82x8T2JLA8PTUWSajJsm42ZQPAWr4FBpVWi3y9RKNrmcgVkImNIDDsfL7NmIOOp9cQZSxAdre7C4XT+42jF4qz/YpfYWVgaVHYbM9AF6a6hs1k6jOSr5okuzVcEOJBumx4WUz9F4mf2JJrtSUbzRkUTIpNlkRjY4nXI5EitwKFbktFbnrFplJGayLj0yro4hN2clXouL3jSoHBheXillE0DrIotipciaSVbiC5ybPMUjT9zH/iNPs5Fe6p9nj+6wHAXDyUSg6KiYIoXmZjDcNEb2Ah+85Qae819+iceGjjG+dJnjYye5uDLB1Npp3nPjr/DGD/wWT0yc4Avf/gQvesHz+Jln/Gfe+7GPcPujd7Jr+FE+/vvv4rpfeAUnJyf4w9+8id94z2+TWTnP6175q3xl5x7m5o/yCz/7c3zitruJCRPNicJ4dU9B5h0qYZGwXaNQzeH4FoaIEmWiv00Szel5hUe+3ZqdxRAaQcmnWCvQaIdU6yWkb2LYGXQrg+VoCNdCyMjQ37btPve8tZvuLbv0/Dk6nQ6tVotSqRRpqB1JsVCi3qzjBhLdNbFdgeMIpOlQ0STpex5k8qUvYvUFz2flBb/C0gtewtrzX8TqL0WPp97+LuSZc1RzAY1OlUqliuN4CM/DdEyklP2V9Gq1QrMZ4nkCIS2EsHFsgeNYWNJAl5EkVHey2J5OsZqj0a5RK3sU3RTVXJpCwUDN5zmXDDgcq3f56Qio92xvIG7X/8Ha0dME9wCuNyi84vV8Baj7uuduZ93rrhU7TtbKYDgG5UpAs11B8wRzWsCpWIFD8Rr7Ei32JNscSISMZStsuDViwmdR1biQchjZMLigSBbsPBeTGRLCQnV1bF/9JwNtr6VK2dxhK5uq11nHs2uMXzrHd3c9xD98/m95eOe9LMdm+9y0E2jYnu31KFYAACAASURBVIrR5aRVoWEIDUumUV0FW2Y4/PhXeP5zn8111z2HZ1/3czzruhdx60MPcHpxkkeevoeb3/RybnjfB/jcvXfyod99F8/8qR/np3/yp/jpZzyLn3nO87jt6Xs5NPYIb3vr9Tznudfx4le9gaHTp7Hik7z3bW/h7qcPEDOW+cC73sLzfu75PHHsNClPxXVNytUgiutqlHDz9pbzu9YcIeLlNTuL7ZnkKzks1yRfCmh16hTLAYatkFETmI6G60uk5+MI2V9gGQTpnjeHlLIvv+t0OrTbbUqlUh/EA+nRqIZUa1WkdHCEje06mK7AdATSsqlmM9RXl7n09TuY+4M/Ze11NxN/zU0svu+3mf/63XRkkYYsUfBcms0yzUZI2c0h3TyG6yDd7msFQZ9y8X0f2+7y6aaDbZtYwsCQUVamcBWk1MgFNmFYgE6NasGm5CYpBWkKZY810+NMLOBgvMFQvHXNqK3926C9XT/A2rGV5uhJ7rY64w2C9CZFiJuOErKFimrqFEsBzU4JxRdMawWOb9Q4EG92ky86HIrXGE/nSLtFVMdCkzqKsMk4Nmlhk5Y2CUtFlQa6o0ZJJFu6/Gt5iFxLr/29QLoHVvHsGucmT7P/yNM88sR9nJs8RUpb39SJa04qMidysphCwxE6psygeiqayGLbaxhyhfXsAtOrlxm/NMHxU4d5cOd3uO3uL/Pt3fdx+yN38ek7Ps9ffPlv+cvbPs6X7/88uyd2c2j6IOdT55nSplkSG6xZa6jdsF1VRMnthpFBM5Jk9Q00S8EIJKLsUW7XaLVrBEUPy9cw3UG6J9O/a4hA+4q0MPLuzuLmBflKDs1WMYVBpVai1Qnx84KslsQWBq7vId0AIdz+RuHg+nevm/Z9v2+S1APIXhcthMD1XZqtBvl8HkcKbOGgWQaWYxI4Hp5l4MgMOdehKHK0cmXIVQl1i6ruUHFzNKo1gryP7VnkfJdWq0qzWaNZa9JuRJ17s9mk0WjQ6XTodDrk80Vsu7s1aUssy0C3FXQnhfAySC+LK7O4IkMuMKnVq7RaDWplj3rRICw7+IUcq3aJo8mQA/E6+xNRMvngh2gbpLfrB1k7enmEWzvRayk+tkrvokqjyRSazKLZKpVKkUarStYTTGk5jmxUOdBbr03AULzOmUSeNdNHlxamncFwIt8LXaroQkVzFHQnUlXYrnZV3NZgx98D40Fd99V89RXAijjZFCktxuT0GGMXR1hPLZJQVumF8g6ep+ZEm36ajKR4llQwXQVTZrFF5NWhuVkUkSKmrHP24ggP73mIr937Fe594h4eOfgI3953F19/4pvc+sBtfHvvN3nq3JMMr5xhInOBy+YlpqwppsU8C84CMblEUq6RdRJoVjry3XBUVKHjBBrF0CdshxSbVURgYzo6lshiuyk0O/InMdwshqtiuFHnf6WrjlbwNStLruhRKAcIz8JxTYRvUakXCJtl/JzA9QTSFThCImXULTvCQUgb6TpIGRn9l0plms3mle1C3++vhQdBEKW1FPPUGjU8V+JIJ1Jk2AIpXBzPxRQ2jogUGoErKXqSsFqh0agS5GTkZFcp47kephR4uYBmu0Gj2aGQL5LLB+T9AE8EONIjn8vRbrUJijl0y8a0XQzTjDppaWIFOtLP4gsFz9EQQsX3DLyCS6kW0uq0qVVz5Fwdz7cxK2VGlRoH4lHw7f74AEe9DdDb9QOuHdb3WQvfSiMMctKDIKY56UiL7KS7fGATxRVMaZLD8SIHEnX2JVrsSsDeeIujiRKXFQ/dk5E7m7yivhisK7fv6X4SzCDdstUnZHF9mpX43FVf7/0u01VRrBQzS1NcnB3n5NmjjIyfYjk2e80L0/fzBzFkFIJreQqOr2LKDFkrTsLc4OLyJHuH93J4/AiT6xc4sXCSgzMHGbo8xLHFY5xeH2YiO8G0dZl5MceMnGbWnWVBzrPmLpN0N1Dc7vnaGUyh4Rddas0KtVaFXNnH9i307uAwSkiPNicVO4nuZtFdFUNqWEJDdzJ9RYphq1iOTrlSwA8EjtAj6Z3MYPs6tUaJerNKoRAgpeh2zm6XNjC7Fqc20rUolfI0m23q9UjNMSjNq9frNBoNisUiYRhSKRcRwsKyLUzLwjYlUvq4nsRyLAzbxBUS37WRvo3rS2r1KvVWSKvZIucGuI5D4Aka9Qr1TncwWSrjeJJ8LqAQlHG9IoEf0G43o4WZYo5SqUi5ViWshVQaJUqtIvV6kWYYUg1DCvUa+VIRN5AUcz7teo1qPcT38ghDRXF1Yk6R4UyFfYkGQ8kOQ/27wzbbg8Pt+kHWDsdTsAcc8K4lxdsqv+tJ0/odrZVCcxJ4RZtms0G1VkWRFtOGy7FEkf2JBruTbZ5OwJ5EmyPxClNqgOJ70aBqEyBvfRy9Tm/bsbf52Hs+WCvxOWKZ5Wtw1Vcoj6S6wZnzJzlwbC+nzh1j3+Fd7D30JGvJhWsC/1awvrIkE108smacjLrOwvIUs4uTrCbmuTB/npn1S6yqy1xau8jQ+b0cmz7EpewFZrRLzJszLDnzLNnzLDsLLMkFlpw5VpxFYs4qaWcD04v0555vUq7lqLcrFMMcImd23xulr3m2ZBa797eSURetiwigLVvDstPYIh1tI9oKjjAoVwvYUo+kdr6O6WZR7RRe3qHerBLWq/1OODJYktiOiZAmubykVivSajeoVKp4nt8H594gsddRt9tt2q02eT/A0HQcy8azDXxp4rgmtoi4btuxkI6P57rkpUkhJ2k2qrTCJu16SL1WplqqUS9VaYUtSmEFWjXazTphvUarXaXdrtNstWk0Iue8drNBs1mhFQbUwzzVsEyplqdSzlMp5Cnly9hBjrTME1SatJot2s0G7WaFeqNOJV/Cc3Q0W0WXAQtOjqOJatRFJ9rsT7TZk2x1n//wP8zb9f/P2iE8ddNwbisID9IIvU52k9rCTmMKFZnXqbVLVKplpLTJ2AoLhsPxWMD+ZIPdSbog3eJIvMxFNUfW99GcSLs7CM6Dz01XxfLUTcfTozquxUVvVXxEPxcleWfNJEl1g8sLFzg7McyRUwd4eOf97Br6LksbM6S09T73fi3J31Z5nuakSOsbrKzPMHr+BCPnjjI6cZLpxUnS+garqQXGLp/h4up5NuwVNuxl1q0lNuxlEnKNuFgl5kS1bi6RsNfJOHFUkcSWCvmioNksUW+V8IpOX0Kni8ym98jqXdSkguFq6K6GLlRsoWHbKradxpFpHJnFclSEZ1IJC5Eboehx1UkyRhxTqBRKftcRr7IJpE0zuv0P6yXa7ZBKtdg1X3Kv4qp7znjVarUryQsplUsEhYCSNCluxJHT8wSLy9R0C9+yCXQNb2WRYGmJcjJBOb5OKZ6makmqtk4xvkE1lqa6nqawFqdqGdQLPuWsSnVtg9riMpV4jE6uQKdVJywF+L5D2VDxk2v4QsXPruHMn8dZncYzfFZSPpfnDNS5OLnlDSqaA2EV6hUanqSwsU6wuIGr6pgyz2zM5fikxZF4jX3JUmRnGtteG9+uH1ztEL62aYGjB9jXGtRt1SBHGuJuIGozR6VVwAskup5BcbIsWzbn0nn2Jxtdu8fI/vHIRp7Lqk9KClQn2/VyjlayB6mOK4nbm4+ntxo+CNJbaZjBOwLLi7IGF9ZmWNqY4+zEMGMXRzhy6gCPPvkglxcmyBixTcA/GJR7LYe/wQuVYsRJZ1eJJxeJJxdR9Bi6lWQtMc96apG0sU7aXCdrx8g68e4a90CJOFkngSqi15G+RqUa0GyXKVd9ZKBf8yLUP0+pYMpoXV11FRSZjcJ33e776GWwgwxOEPHpXlEQlLzue33l96p2Ct3O4kiDcqVIux15QvfWvz1PEtbLtNo1SuUA1xXdBRJvk+n/oIY6DENKpSq5oEiz2oCwhDt+nNG3vo3zL38tY7/+Zmb/4tM0VmPUxo9w+YZXMPey1zD+ktdw/hW/xvDb3ktnJk3lyCGG/+vzmXzZy5h8+Ws4+7K3cvojf0Hsge9w+mWvYvKlL2HqJS9k5GXX0z49T6Makis5lMwYy3d+hcXPfonO6kVmPv57nL3+tRx//RsZ/tjn0Jclw/fuZN9Nt3D8+rdw7M3vpzYZpzW/yKlb3syJX38t/m3fYfrzX6I6voB96CQ73/p+5kaSHIlVORBvcWijxr5t3+nt+gHVDnuT9/IV8/9et3rt5ZArnavtaYT1CmGriJMzMIWOYWUx3CwxYTORznEwHnZTLlocitc4ueEzr/sowsaw01EGX3e55HuB9KDypKc+Gex2tw40rU0UjsrF2XEuL1xgbuUyQ0f38N1dj3Bu8jTTixf7AD14nk6g9UH7Wnx077FqJ1HMOFk9hmLEMUXkVJfVY6TVdRQjhjpwzFerUyIvbVOomFIlV3Kpt8qErTJ+UWIKtd/p6jLdVXGk+2W6UTyY6SpoXpaMmyLpJkm4cZJenEyQJCZWmUlOMZO4zHJmCa/qdmkRBc1OYnTPRbGSaFYGS+gIaVOrVbt65zLFYolms06jWSVfcLsGTHZ/HXsrSDuOQy6XIwxDfNdGCAPftWlbMS587HdI/s/PUh6dx3rkUR5/6zvQj45SHx3m8ptvorL7LOV9Jyg9/ADjb3438p49hAd2c+6VL0V+4S4qe09SPn2B8kqSMLFBaewClX1DxN77fibf8Tt00pJatYzrmZSnTrP3xusxnhiiPnWOyd94J+3To1j33M7I9W8nfWCaPXc+yaUHj9FY0kl+8rNM3fxh1m67lbGXv5iTN76LiY9+jLFXXM/Bm3+LxHcf46l3vJVLX97JqcU8exNtdm9vJG7XD7B22HIzBz3YIV5r+67XRfb+LdUCmq06ftFBdRR0W8Wys2hOkritczHjczRW4XCszuFYneOxChfUCnFRwJAmjsh0zZiyA5KxzSDd66IHNdyDyTCDWm9TXk3bmK7C5YULnBg5wsmzR/nat77C/Y/ew/mps8Qyq5sAtPf7kuoa86uXrtlFGzKDYiVI6xsklFVS+gaaSKPLDGkjRlJdI61vRCBsp7obf+krhk3dNfpe2VLHz0uqYZFaq0qxlkfkHAxXRxUqusygiySGTBGtyV95bLppTJnCkOnIm8KNs+6us55bZyO/znpuhTlrhsPTh3ng4EM8NPQISZEk46RR7FQUYeYkrywwmWlMR8MRFq4ru7xyJGkL6zWCnOi641kIYfX9preCtBCCWq0WZR1K2ZXxBdRMhcxDdzNy080sfPgPWfvEZygcOkPT9KgvTjJ/4+uYecWNTFz/Bi7/+q+x9t6P0B6dp3Z0LxMv/2VmXvFqRl53M3ve8j6aU/OEukpnbZ2FP/kjhm+6hcLZeag1adaq5CwD7bv3ceb1N1E6P0MnPs3aH/wuq//td5i55T1kP34ry5cEJ1ZDpudscmOTjNz8brxv7CQ8dYJzr3kd6h2PEl66wNRvvI3S0ydoJVaZ++TfMfOxf2B60eFgvLpNd2zXD7T6OulrmSlFQKdiuVpfZXEFvCOTnnq7Rq7kRd/jquhOd6PPTJCxMqwbJpOZAiMxjzNrNhcSDglRQHVdLGkgpIbtRjxrzwzpiiY7+nrPREhzom4vrcdR7VQXyBUsmUW4CsJTkb6G8NQr5SrYvk4su8aZ8ZNMzU/wzfu+wYmzR1lNLbGaXCRjJPoXCdVOM7N0kb2HnubUuWPd17naCjWtb5DWN8gYsSiqSqRIKKvEsyuk9Y0+JROBf3IA5LMYQsGQGqZrRLrfsketVabWLOEXXUxXQxcKuux6c8jN3bMhe3+DqPSuRFB106RknLiMEfNjrHtrLMtlprIXGF46xZ1PfoMH9t3HurmKrDhk7WQU9OukMJwUipFAt7LY0sCRkSyuWCzT6UCn0+nqnwv4gYeQNo5jb9o6HATqfD5Pu92mXC7jSR/b9ZGeTzmTZO27j+A/vQf30ceJf/LvGH/bLVg7DxJOnmLs7TeRe2g/3p7D+I8/xtz7PsTaX3+J+qkjnP61l6LefifOqZPo5yZpWzb1xWmW//iPmHnvf6c6Okfb9ug0qtRKOQpWmszdX+X8DTfTmJ4jnBpm9n0fwL3rUdKf+kfOveN3WDi2zMSiw8TXHuDQq29m9XPfpJERhGPjDN/welJ3P00wcZFD734n1Zk0yBTm/V9n5iN/RnZDcHIjz8F4oz843N8dKO7bVn1s1/+m2jGoVLgmSLsKhtC6INkDrAx+0aXeqZOv5LE8vd/96iJL1kySNZPRc88k4edZdVxWDIOUtFE9C8PXcDwV4SlYA5zzoNxuq/eGYqW6yxjpvlFSNDjLdmVoEVC7gd4Ha8dVyJgJ1tLLnL1wmomZMZ7Y9zgLG7NcnJ/g8PABpuYm+seu2mkuzo6z7/Auljbm0MUVbjoarsVIKKsklNVNShDFSpDS1vta615n2gPrK3cqEUAbQkfmBJVGmbBVJVdxsX29PzzdXFfbyW66u5EZDC+L4Suofpqsn2JDrLEm1phWZhiPn+fc+ggPHrqfYxcOs2GukKu7mF5EsRhOpu/Z4bgGltBxpEOpUqHZalMLQ4rFIrVajXa73feMLhQKmwC6x107jtNXduTzeYQnsYSPY3nUMysc+9A7mX3vBzDvuB/rk19g9BU3oN23k+rESSbfegP2l+9C/86DGHd8jYs3v5uFv/wCtcP7OXrDa3GPj1Evlmk161C1iX/+b5l7yUvJ/MU/Yn7nSZR7nyI/G6Pu5ykocZT772T0TW8hvHSZysjTXLzlvZQPnsb55jc5+eq3E3/sNJfuepjjr76R9T+/jcpsnOLSPNXzpzj5htcR+/ZujPPT7H/3e/D3j9DQ02TvuJW53/sr8laFCaXCsUSTA4kOQ8kO+1Jt9qXa7E32QLpXP/wP+3b931k7erTAIJfb1wF7vU42u4UbTiECJ3JQy0ls3+gDimqn+wAtciZWYKC4CpofpWSoIoUmkpGZv5vAkomrOtVBiiECvMixLmMkyJpJFCu1iR4xnDSmk8YeAGvHVbBlFkt2TZCMOKfHTzJ0fC+HTg1x/vI5ntj3OHfe+3XOTgyjiywZI4Fqp5ldvsTi+iwJZZ2N9ApJdZ2MEeuvwmfNeJ9iGfTbHlyy2eptEv1/dMy2Z0Z3IZ2QSqOMzFts1YZf4ePVfxKkjW6ogeZl0fMKWkEhJjeYUWYYWz/P8MIwBy8M8eiRhxhbHGFdW8EpmJGcz1HQzAy6lcZyFGxhID2HSq1Cu9OhVK7gOFFslpSSfD5PsVikXq/3PToiE6Vgk39Go9EgDEM8z8N1JNIQOIbAM7JUlyZY/9THOX3j9Yzd8m70ex8hzGSprs5w/jd/g4k3Xc/ZN1zPyBtvZONTX4MNneDsSZ58zy1Yp8YIDJ9izqNTzTL5D3/G+Btfz+gNr2Xsda/n2JvfzepjuymX8kjbIDh5iBM33EhwfIqmvkHmgbs5+Ja3c/J9H0F97ARLR8d48L+9lxNvuJHzN72TQ2+6mYO//YfkJsfZ+aEPcPmxA6xfXmHyi59k3y3vIvv0U4z/6cfYuPUeSm6djKxydiPP4XidA8kW+5Jt9qZgT7LTr22Q3q5/Se0QOX2Au716sUVz0hiit62X6asA/IJL2A4RgUAXkWxOczJkjAQZI4HlaQRlSVBy8PMqwktjiSRON83EcjNYXrZ7u371KvfmgAG1a8SvkFDWWYkvkNbjaE6GrJlEt1P9gZ3VBWZTZLA9BdVMsJFdRRUZ4uo6o1Mj7Nz7GE8feILHdz/C3iO7iGfXMF2VjfQK86vTLG3MsbA2Q0JZ714c4qT1jX6nPNg99zrlHkBvHSxGlEdEzViehld0qDSKhO3Irc72jK7m+Wo+/opefLOB1FaFjSbSGF4WRaZYTM+xkJ5lXp3j7NJZzm+M8+ChB/nb2/6arz38VcaXRlnXVlCdTDeSqxdOayBci1zBp96s0eq0KVXKkW+H42xyuuupN/L5fD8uq9VqdZUcJcrlcnctO98NBTBwLBUpTUzXwHRUAk2hpGQoGll8U8WxdRxLw9UVXCNNwUpSMXUKuqTgCPKOiScMbOng2i45GRDWS7RqITUZUDIMcrpOyZNUwwr1VpNKuUKYXWfkTz5K6v7HKdg6lm6i6DmWN3wuL9pMJzzSyQIVWaZTbxH6HiXNQNoC2/BJ6B6XUikUS0Waq+Smh9n3zjdjn5+kVgtxi3lWrDIjqSqHYxWGEg32JDvsSsKuJNsgvV3/4tpxRQGxOV2l38XaqWizTV6xJ9WcFEHRo94OcXwn4k9Ftt/xqt2AVycwkIGJH2j4vobrathCQTezmI6GJS1MaXSHaemrQPqKpE4hayZJaTFOjBxham6CeHYN1U6T0mOoTgrDy6LLKCqr11nGsitMTJ9jZHKY8elRZlcvM7UwycNPPsDQ8b1MLUySMiKwX08tM3rhDJPTY8ytXGb0whlmly91LzrxPiD3FlhS2jpJda0/xByUx232P0mjO0pkZFTJUe/UKIU53ILd59yjurqT7mnGe5304PszOBg13CymrxDX15haneTi6gRnF0Y4OXOS/eND/OWtf8Hf3fY3PLj3fuaTMyTNGIbUsBwNRxrYjoEjHfLFAo1Wg2a7Rb5YwJGi77XRA+atMjvP8/oWpT3Abrfb0aAxDMnn83iBJJdzCKSBJw1c38DzVFyZwRVZPEfBFll0mcG0k5h2EtdVcD0D2zNxfR0pLRzbwXFtcq5B4NrkCgGNZotqrYaUDq508HyDQsmj06nRoky7EhAm45gXprDMFGknyYank3aLZP0Kml/GECVK5SLtTpNczsP3HUypk3JdlizBstDZsFdYUcdIroygnjhC2/VoN2rUGiF2UGbRqnAmHnB4o8RQss2uxBWQ3red7LJd/4K6pun/piUOO4UhrgwOe11jUIo8JBzfxpBqn47oURK6yGL7Oo6vRzyxbyA8PTJMsiOe2xA6mh1xrtdSUFy5tVdZ2pjj/NRZdg090aci+hcFEYG0Jq/kGWoyzVJ8lsXYDJOzY0zMjHH2wmke2/Uwd3zna+w7upvV1BJZO0VCWWdmaYpdQ08wdnGEWGaVlfhCV/mR2iTR05xUf+Nxq09Ij7Me5NQtT8ErSsr1ErVWlaDkYbpapEnud93fG6QjoI42LlPaen9WsGn5yFeii5SfJelsMB2/xMHzB3jw4IN86YFb+dQdn+Sep+7m5MXjrOurpK0EplAjO1JhIqSgWCrTarepNxrkCnmk52ILJwJouVn73HPE6/HRtm33OelisUi73e4ntDQaDZqdiMduNkJqtWp3+OjiuTa22zWsslOYVqYbsKAgXBPPM7A9A+G6eI5AOC6mI/EsB2nZ2L5HuVam1Q7J5V1c18IJouT0Rr1Eu1OiUi9RLJUJazXKlQDhOdjSwxYCRzi4wifIlQibVRrNPDnPxpUWhjQwXJO0Y7DspFgIVlh0L7Mm5tHsOEFeI+8ZNBpVqmEN0y8xr/oMx3MMxUN2J9rsGtgN+GF/0Lfr/97aBNKDneAgAJlS7XZ9ER9tiEw3finE9mw0JxoWpvX4Js7Y9jUsT8X2FSwv063Bzl3BFFdL/KKNuggQLS+iOhLqBjPLl7g4O96Pv4plVklpsT5I67IbOOskWU7MMzk7yuTMKLsPPcVTQzsZOr6Xh598gIeeuJ+V5CKx7BqXFi8wOT3GrqEneHr/Ts5Nnu7THGk93u+ko/ck1VefqHYC1e5RHZGXSA+go6464uSLYUDYrlKul5A50bU97V2YeqqNrl9Jf1B4hY82XTXSkdspksoaaXUdQ6RJGxuspRdZyyyRsjYwgiwZmSDjJVnWFjhx6Th37PwGn/3O5/jCdz7Hd3Z9m9GFs8SNDZJ6HMNWMR0NISyKxSLNVpt6o4kf5HGExHJsDMvEcmxs4WzqonvbhD2Q7mcZdjcMe1SH50VxVoVCkUqlSr3VpN0OabYq1Fsh9TAkXwywfQNdqti2gm2rGI6G5Wu4nk7g2HjSR0oD21UwhY5l65iOjpAOpbxPhxqlskT6kXmS6WjYrkWtXCCs18kFAaV8iXq9SVhtUPaL5FxBIG2K+YBGvUKt1UDmPDzHwbVsHOHh+A6mNMi6JqteknV3lXV3gZi9hFFQsF2dXMGi2ahQDavofpkZo8yhjSJ7E60uSLe7IL1NeWzX/1rt2LqYMbhwEQFnGsNNootkFzgzGEKjUC1QbzcxpTUAXJuHZr0NxsHcwGtrsrN9TrtXvW7c8jQMT8XwVFSRIWMlUZw0MyuXODl6jKX4fMSvblkrX4kvMHZxhP1HdnP0xBBzK5eZmB5l5OIZxmfPs55ZYWp+kv2HnuYbd3+V2+74Et/d9QgTl0dJabFN1I1iZcgaaRSzpzRJd9+PBJqIo9gxsuZGH5xNV8fNS8JWnbBV7xoiGZs65E2ds6uiuwq6q0T8v9CwpI4t9ch/w1ERQkfVEywsXSRjrhM315hYO8/R6eOMxUZZcZdYsOaYylxgIjbG3rE9HLhwgINTB9g/uYcDF/cwsXaGVWWWjLWBYqUQgUWpVqBSq1IuV/sxVI4jsSwHXTfRNAPLipLALcvq+0cPPrcsa5OxUqVSwTCMfrxWr9OWUlKplCmXC9RqZZrNGu1OnXa7TqMZUqkUCXIS6Vo40sAROkEgyBdcpKdFckqh4AgVIXWENMgXXDqEFMsiGha7GVQzhmqkkJ5Fo1WPHPn8aLBZyBcIw5BGo06xWOgnyBQKhX6ogexeiHplSou0myUpEmRlgrS1ju7EyRVMpJOlXJS02lWK5Sh1fDzlcTBWifjoZJuhZOSlHvHTkbVpr37YALBd/9+vHdcC50E5nuakUJ0EWbPXJWbQbIV8JU/YrmNKC8WKONhB9cNg1NbWuiqeaktySgSMqf5z078C1IanspZeZv+xPRw6NcR6ZuUqkO51oIqVYi25xFp8gYSyzmJsjrmNWS4uXuDshdMcOXWAfQeeYtfQE5w8e5TZ5UuktFh/JrshaQAAIABJREFUTb13HIqZQTEzqFZmgPaJLlxRpegtprgFm3K9cEW5kZN97fjmBZ0BoBbZbl7iwPvgqRh+5MNhelEAQUJdYXLmLHFzhbhcZ2xjlP0X93N6fZgpbZLJzDjDSyfZN76Xx44/zu6ze9g/up/h+WGWrHkW1VnOXDzB1Pw4ltCoNarUmiFBPt93utM0HSEklmX3v9bLDuzFZw3K7XzfJ5/Pk8/nKRQi0Mvn8ziOg2EYOI7Dk08+SSaTwTQNXFdQKATk8i5BTuIHDkFOUCwH1JsVWu2QViek3qxQC4vU6kWqtXwXlHWka+D5dn/jsVwp0Ok0yOUknmfiSAXdSOIIDdeLtibpQBiGFAoFcrkc+XyeSqVCq9Xqc+e+7/fvEAb5dyklwhXono7h64iCiSaiOynHi5REtlDIFz3a7ZBiWMGothhVSuyLVdmbaLMn3h5QelyxON22Od2uf07tuJZiYFCp0ANfzekltKTRHIV8JUelUUF31D5IbwX6rdzpYDc9uG49CF49rXJv+NgDLCvQ0V2FtJlgfn2GU2PHmVm5RMqIozrpTSA9aHeq2tHateVpxJQ1xmfP89TBJ7ntm7dy2x1f4tGd93Pk1AEmLo9GCeJdTr0H0JqTQXeyW4ajVwynDJlGFwqWq0dLKe0K1VYJv9SVJgrlqovQ1k7aFtHgzOq5/nkZ1CBDxk+RcpMk3Q2S3joJucpc9hLJYJ01b5nziVGOzB/h6NIRji0f4cTacQ7NHuKOp+7kKw9+la8/9A3+5vN/x99/+e9ZzC4wn5zj9z/+uzzwyH0EhYD5xQUuzcxhC8no6Dmmpi5iGDozM5cZHT2HZRnk8wHj4+e5fPky+XyeTCbD8PAwiqJg2zaJRIKRkRFM06RWq7G0tMTY2BiO47C+vk4ikWBldYV4YgPLNimUcviBQPp2NLQUGrZQu5mKGtI38XIOuaJLuZan0arR6tSpNyrUwhKlcp58PiAIPDzPjYaVjQaBK/FEN88wsClX8jQbdTrNNp1Wh053a7JXPYDuDTqLxeKVTnrL5mRE8UT2rK5v4+YsLE9FcZLobgbL15CeTRiWaHVqVDotkvmQU8kCQ7E6u2L/FNWxTYVs1/euHVsHdoMGRleyDlP9xRGRizS+tWaFclhEd5RNyoatJkQ9wB/00xjsoiNgz2wC1t7zPi/ra2gyy3pmhfn1GQ6c2Mftd32FqYVJVLH5eweBugf0lowCZ9fTKxw7d5S7HvoW37r/Dp7ev5PhkaNMXB5levEiCWW9z0MPdtO9RZ7BtW7Nibhk01UROZtiLX9lpTsw6RntX3Guy17z2ExX7eu7LTeDGWRRgzQpP8G6u86sNsOsfpllMc+CM8t4cpTL+hQT2XHOrA9zaOYgB2eGGN44yb7L+7hr6Nt89r4v8re3/T0P7XqYz3z5M3zpzluZWrnEsZFjPLH7Cb77xOPMzc+zf+ggn/vilzl45DB/9dd/zvjEKGtrSzz99E7uve9uHn7kAb5xx+2MjZ3j6NGjXLp0iQMHDnD48GE+97nPkUqlePzxx5mYmOChhx5CSsnw8DCPP/44J0+eZHx8nMuXL7OwuMCZs8NIz0F6NtK3Igc+O4tuZdDtFJabjewBnEyf8tGsLF5eEjYqlCt5Gs0qrVadVqtBo1GnXq9HgQNhSM7zyOc8KtUC9VaFVrtBq9UgrNQo5ku0umBcqVQoFotUKhVKpRLVapVms4nv+/2sxp7csEfV2LaNsBxcIZBS4AcSNy/4f9l78yBb87u8b6qSlKuIU6Fii0WEgDGLNwI2IYXBIcHgKkIBFo6JwQkVmxiDQEIIBEhCGo1GGmmYGUmjGc1IzKLZl7uvc/d97X3vs7/79lve5exLn+7+5I/3nHNP35mR7VSlUKj7x7fmds/t7nP6nvO83/f5PYur7Ny1mTikjZR2O2N7u8Vwp0t9a4sN3eNsLS+9OFDOreMHqnCgtvdNeG+jvjffaO67m0uelprdUXNY+Mohbgr6O216ww6drWauVFC52eLuBu8xSI+Bfk++xl2hRdMg/U6OO0/blJ0CV2Yu8urBl3j48Yf42otPsVJazHncu2iEQDtEiTdRmATCYqOywtHThzh67ghnr59hZuUmG9VVKsYGVlDF9CsTnfd4kx6DdH4XUcGTY0XGiLpQ7ugAtUd/u0fSjPGlNzoYnC5NyDf58WPaqKxMDD+BdgjiXJ3hJgZOWsPIKhSTAitqiWvGVa6aV7hqXOGafY0zxTMcXTrOobnDHJs/xsHrB3lr4ThHZw/z4S/8EX/w6Ef4xFOf5rnDL/DmyX18/IGP8tqh13j0iUf56nNfZWb2Fs8//xyHDh3miSe/woMPfY43973J7/7evyfNFDdvXeXzn/8Mzz33NZ548ot8+A8/SKvdIE1TDMPgkUce4dSpU9x///0Ui0WuX7+O7/s899xzVCoVnn32WV555RWOHz/O5cuXuXnzJotLC5y5cBpdl7l7NTQnrlQ7zKmDIB7nkuRnGb60ieKARq+BiEMi4ZJmglY7pdXO6PXbDIcDYJvd3W12hn22trsMdru0t5s0ehlJPSbWMVpqOp0Ou7u7NBqNPR2Ng8GAZrO5Jxhq+s/jUWFEIhVKKuJYE6canUmiJEBkEa1uk06vRdaI2d7psrU7IBvCot/mZKnBofIwt4tXGZldGCVD3uOm7803nvvGNMX03E19+NJFZ5LBTo/2oDmxL99JrdtbZ3U3SE8rRe7euscg9k7SswlIK4u1yjKvH36Fz3/pIZ5/7RmuzV2m7BTeEaTDOLexV50ihlfm9txVDp3Yx5WZi6xWV9i0Nqh6JRxh4EfmZIO2gurk4HJa951zzqMwo1FXoEhC2oMmW7t9mr0GURwSKG8kVxz/Xsa1YxYi9RGpj+GVmV2+iRVURwDt4sQWVlKjllSpJCVKWYFSc5O1dIUb7lVOrh7nsnmZ6+4NzlUvcWTpBG+tnGb/1QM89BcP8YUXHuXjj32Uf/snv8nHn7yfL73+Ff7i4HN8+etf5rOPPsC125d5+tmnOPnWMTbWV9m/7w3OnjnDxz/xZ3z6s5/h+Ref44EHPkGjmbCwOMOffeJP+fNHHuLxLz/GzOwNPv3pT/HAAw+wsbHBI488wuc+9zk++MEPsrGxwe3bt3Ech9deew3HcXjkkUd44IEHePnll9nc3OTBBx/k45/8GGcvnSGKAzzhYAV37P2eNPBUFT+p4ic1/DhX6kRZQHeng68CipUNgshCaW80+aFivRGzszOg3clod1Pag5Sw4VGJShjCIIwDpJYT7rzf7zMcDifuyGazydbW1oRjj+P4XUFaRgItFUrkqX9xnFKvZySJRkifrBFT77ZQWUZ30GVnd8BgdxvV32HOb3O0MuBQdZv91W3eqO2MNNT5m/AeSN+bbzT3TQPr3ZGlOSddI1AB3WGX7rCbb0PKHcnynNGbrTI6SKuNOFpj8ud32rCnXXljRcSdgH93z0YcaIeqW2SjusLMyk0u3jjL0uY8Na+Mp+w8cnPqa8fqjpK5waUb55hdvsnc8g2WNuaoukUMv4wZVnBE/tyW1maYW7mBFeS0jh3upV/caJwIOEqsS1ySlmKw26OzdUdWF8Ze/hi0OzGpjKmRQDvI1EclDjWzRMkuEyT59w0TFzs1KMdlCkmRjXqR9UaBpXiZGTnDfDzHdecGJ5aPcWLlOKc2L/DW2gVeu7SPP37kY3zgE7/LBz7x2/zxZz7Mnzz8Eb78+hO8eu5Njl47zuHzR1mvLNHuZgy2+nS7TUTkonWISiRWGFL2Jet2hKUSgkQRSpc4DomlINYKrQVSiinpnZ40cI9leHGcMBwO6fcHCCmIY5VXZUmfSOblr/lrxpvIC6dTAP3YwEnKmLqIIUp42iDrJSQtjeHWuHLjIpZbIJImgTCRo+7BwVaHbr+JN1Ld+IlNNSpSiQoYsoof+wid66ulkGRZneHWcA8n3et1p4BZIcQdgA7DcEJ3CKmQKkZIjZIJWidkWUaz0cgVKUlEqAWqUSdrNtga9tjZHdLb2UFvwUWjwfFqh4PVIa9Xd3jd2B21uuxwuLR7j/K4N+86970tB2Lq4DBXalSJ4oj+dp/+dq5YaPWbqEzgRhZWUJtsmq6oMI7SnJ47wP1usxdoReoTxi5WUJ2E9M+t3Mo10dGdwKXx1jsG8/EGXTTWubVwjeuzl9morExyN6a3eVfkqXXLm7MY3iZ2WMYOc2XKJBtEuSPTjYsvHXRd0h22Gez0aHQzQp03muf89NtrtsafE4mFTh1CVcONPDzpE+kKeTZ0RC2xKSYllsM5FqJF1rI1VuJl5oJbLMtFFuUKs+Ecl41LnFg9w+EbJ/iDBz7MHz74h3zykY/xqcf+lAce/ySf+NKf8oXnPs++069xe/MGRb9KXBfs7A4Ybm2RaIEWuZQtiD2qUnG7EnJuPeRqJaKaaALlEusg1wsLjVR5bVYUhUSRQAiNlBohxo0tklarzc7OLs1mExUrhA4mNNgk83rqUHjPeYN2cLVJVRaoiE2K3jpGVMbXNllbk2SS1Y15atY6XlibWNiTTDHc7tHqZFhuFSeysVWNcrBOJVzHkhU87SKURKmEWGlipUnTOs1mm60RWO/ubud9iN0+aVonigS+H0xAegzeUsVEQuUmGJUX6qpY0mhmpHWN0P6ojswnzhS9QYft3SGD4YB6t0PY2+Zqrc6RUo/XK9u8Zm7zRm3IwfKQw8V7IH1v3n0mB4fTec1jgB4fIIaxR6Ob0R406W612drtk7ZifOkSaG+U4by3yWWsfMiByHxHKuXO7FV32GENO6yxUljg2OlDPPPi05NUuvGWuycFb2r7Hrsex0FPuUqjMpmxRHC6PMCJyniyOnms4wPB/Ll5RLFPvZvQ327THebKDU9YuOOWc2nued7TvztfmbjKIVQuvsqD+0Pljsp3HULpYukaK94iN8pXuF66xk3rIovqOmv1FRbkKre8W5xYfYtD88c5NX+Sx1/8Ah/4xO/xyUf/hIe+9Ak+/cWP8+mn7+epA49z+Pxr3F65RjUqYScOOo7o91oMt/s0GjGxdpGji6aTRJRkwowhuVa0qClJlIVkqSBVEhEKgiggiDyiKESIafVDvnVqren3c2dhHGuEComkNwXSJr40cIJKHoUamYTKIZT2aPI2c0/VcLWBK2u5vV8a2EGFpB7S7iXI2CMQDqHwCaIAFWuGO0Na7QZ+5OQmIWVgyiKmLmLHFRxt4mmfUEdIJSYXmiiSJElKmqY0m3UGg3G63w6tVuttGSVSSiIpRw7MkFD4hMJH6ACdCnQSEgh7pFDxSOq5pLDTazLc6VPvNAnrbUrJgHOVjKO1Hm/WBrxR3WZf5R5A35tvPPdNg9XdVVl7eOmJkiFksNOj1WuiM4XMJCL1iJIcrMa50GPn4KRiaqpN5d0keL6yscMaa6Ul5ldvc/7qaZ558Wke/uJneXX/i6yXl6d44r3bWKBzBUfNLU027vGB4Fi3Pf7Ze8ObLJyoTKDzA8L8741KCJRH3FB0thr0d/K0uumfd4deqU029buT6jxpEEQGkXRHbSgWtm9ye/E2C6sz2FGNjeoqM+uXOTt3kLM3DnNq8QzXxTzzySI3zeucvHGQvzjwDM+f3M/hi4d54Isf5Y8/88d87ME/5XN/8ec8ffCrvHn2eY5f3cfhtw4wMz+HFbpUA4NI+2QNzfZun2Y7QQibSFTxZRlHmtg6pKZTNv0IN1XohiSrS6LIIwg9IhUiVIhUwZ5RKkIpSZZlbO9s0+k0iYRHJPMApXBEaXjSwBMG/iilUKcBOgsJRiAdSCePCQgMbK+MF1Zxgwp+lGdcO1GZUNu0OhlShwRRiB9EZPUm27s71Jt1hAryC4KuYSdlaskmZlbGiCuY2sCJXXztjXKyR+5JmYOwVJJIhjSaKcNhn+2dLQaD7kjml0x46lAECBURCh8/dIiUN9qe8wtOpGwi5RCIXPMutI+KI7r9FlvbA0ScYIiY5SDjvJFypNxif2XIG5Vd9n0TAMG9+ead++5Ocrs7LjTnp+/I56LEo9Vv0N/p0t/psbXTZ7Dbob/TprvdpDNs0N1uUu/GjEP5x/TJ3R190xGedlibhCgZXpnF9VlOnjvKY088zL4jr7G4PrtHdXG35ngckzoG6PH3y+3dxcl2O93scucCVcYOSzjRWIUySqxrSHrbHbrDBjLzJl8//r1EiTOhTcbt5e9E57jawoltQlUh81b4/d/613zXd30n3/0938Ov//4fMe8YrBducOL4X/AP/u7f5id++Vc4Wr7ByblX+YVf+Cd823e+h2//rvfw93/ix/jYow/yr/7Nr/Dt730P3/qe/4a/8d3v5fc//VEuXjvEP/+Vn+PbvuO9/F+/+Zv8/of+iM8+9iimDhF1yWCnw2DYIUkjhLKIVA1f1kYbaIiXSEQqieIgr/ISNoFwCWQObkkqSNIQHfvESYDSPlKFtNstdna2qDcUYZTrnSO1F6TH+SS+slH1cBLNmhuj8ruRIMp14oE08cWdVENPVvGEgVAekQwIhSASinanz/bOLnGaEGofU5ap6SK1pEgxWWczXmNdLrMp16noEk5q4yceIh65H8V4Q46IpI9UHmkm6faa7OwM2NnZnmRnDwZbdHtdeoMurU6DRislqSvcwCRSTm5Hlw4q8YkzgdA+OhFIHdHf6tLptRGRwPECKoFkUza5XEs4Xm5yqLLFweo9nfS9efe5bzo06d1B2hnpfceW7cqEksgP03yixEdlEc1eSn+3Q6OX4sscpMdhQtPffzoSdXo7diKDsrXJzfmrvPTG87zw2rMsbcxhh7UJgDuRMTlsHPPSdwPz3nKAvTTMtNww/7g8Um/coV9E6tMbdugO28jMG0nDLMYdg4G2sIIyK4VZljZm9kSYvhM/HWqbUJg4tVU+89AnmV+e5ckvPsx3/MAPcLk4z2NffIDv/u738L3f915+/H3v45Q1z8tnnuZ9/+YXeeLNJzl19gX+1g++l1/81/8bP/JjP8zf+fEf5pHnH+OXfvl/5n/86Z/it3/n/+Bb/vP/jL/2X/51vut7v41v+Wvfwn/x19/Ds/sPopsJ3UGD7d0hO7vb9ActskaEUA6hyFvFVRwQSA83cvDEOJ3Pxpe5PT3NQpptQbMdkjV8dOyhdJSHKA37xElAKCwiaRMIc9JbOc4icYSFI0yCETVlBVWssIodjXJXdA0vMfFjE0+NuyMr+JE12lYdQukRioBICrq9PoPhFipW2NJiQ26wrtdZT9ZY0ovMi1mW5DzreplCsk4tqWDHZp6qpzUyUkSRIIxCPOESCQchbZQOSFJJksQjF2WTdrvL8soqrU6bdrfNYNhnMOwxGOZW8EYrQcURaT1mbWOFejOj2+vS6fUYDIfoOEFrSRiEhELhqZhSlHDTSjhVzDha3eLAPUPLvXmXuW96s717y51slTo/lb8DhuNDwcqIi7axfANPOCNTRweV5XGPdpirHMYHk3c3fec0ij3hmu2wRqG2xtLGHHMrtyjU1jC8MmVrk4pdmMjkph2F48aWMZCPOenxtmaHd7bnd7ooTdu7PWkgMz+/Ixi2UVlEoMdN28ZkfFXDDktsVBYmLS130x2T2FXtEEUuoXRzCkSbfO2Zx3jvt/5X/Nvf/WPWooDzs6c5NXOU9/3Kz/ATP//P+Pq147x04WVOLZ1kpXad//PX/1e+7b/9dp742iP8zE//GD/5y7/M4/te5F/92s/zg//93+GV/V/lJ37s7/P7n3iQKxeP8f3f83387scewlCCeidmuNNlMBzQbLXp9Lps7/QZDrt02g3qaYiSFn5g4QQWTpSnCHoqz2kJpYOOXRqtkEbbRyUmoTBIM8nOzjbtTh0V26jYQiUukbIIps1J0sYKTawwb5E3wypmWMEblUCYKt+CDV3EUCWMqIwdjSJeRf7zA2FNSgmEEvQHvXxD1QHVqMJSvMZCusJCusJsPM+cnmUlW2KjvsJmukxBbWKoap6roiVa5L2LoYwIlI+MbSJpIqSDkB5xLEcJfxIhFM88+wKnTp8lEoqXXnmZLz/5BM8+/wwzc7dotOosLC1Qb9Q5ffYsD33u87yx7wCHj5zgy088zeLSGhcvnufhz/85r7zwCp7r4EQeVqPOfNDiVKnNwXtt4/fmXea+6dLZab547+RxmWP34R3J3ji6s4IdmIgkpLfdodVrEsU+UexOrOT5oWC+hVtBlTB2pvTINcblrJ7MYznXy4tsVJaoOpuYfnmieXanNrT8a43JYxo/xvH3mz7Qmy6anb5IeNIgkFVCWSNSFir2aXczhjtdsoZExqMartjOR9sE2sTTxp386rfpvu+KW5UOvs4jOKPIJhQBobK4euoFvv09380jr77Mjdo8l0rn+aX3/ST/8Gd/miffOsBTB7/Cs68+ys/80x/nv37vd/Cpp59gtXaVX/mln+JHfupnuP+Jx/jVX/15fuBHf4T9b73MT/3ED/P+P/sTrt88xA9839/lTz73NOmwx2CnQ6dfR6dRHk8aB+g0otlJ6G+1GG73GGx1abYaqFgSSo9A2iPKwSKQNaQ20YlFnNpEskYYGXR7TYbbQ7J6glA+UvtkdUm9qVF1gRuHlEKLFddh2RUsu4IVX7Hgh6wpQTENKMUGm2qDFb3EqlyhpIpYcQ1X58FTgbLxRC7z9CKTMHSJY8VwOKDVaRDGPkZcYzleZSFeZilbYU4vsJgus1pfZSNdZTVdYjGeZ12v4cQmUodolQcpRTIk0gGhNgiUgS9qhNom0j6hCpBacOjoIb7y1FN88EMf4vqNGzz7/PMYlsmfP/oIp8+eod5scPP2LZIs5Y19+/h3v/VbpPU6zz3/AmfPneehzz2M1Alff+lVlpaWEKGFCGpI7RO1WqxGLU6Xexwp9jhU2eKNyhZv1HYmOur8YHGH/dPZH1Nv4n336JK/0nPfXjXGu9QzjTbg6cO38d/Pb0trhNona6f0d3rousp1sdrGDsu4wiBKPOywRtFYx/DKE0VG7vIr7QFOwytSMtcmrdtjaiXQDjW3xEphYUJ15Hz0nTbxu5/HtIFm+hBzGkwjaSC1jYo9mq2ErWGHZksjtYNOXNSo1HZcyxVqa3SLnkejev8BkA6UjS8rhMJg+dpZfvJ/+FHePLKPr3/9y3zn3/p7vHzmLDOVWS5vnuR9//x/4id+7md58cIRnn7583z/9/9N/sZ/914e3f8iRxaucLV0lX/xGz/Ht773b/J//96/50d++If4qV/6pxw98wI/9eM/zP/++7/Licuv8A9+8G/z/j+4H7feJOlk6DSg3lLoNJgoKyKV52XEmaTdbTPcHjLcGdAdNKm3FDL2iVTeG5lkAVJbSG0hpEWchGxv9+l2u6iRqkPFEVldkjYErnaoaIs1YXDTrnGpZnO2aHC+EnGqEnPWqnPREdwObNaSMqt6hYLeoJZUcWIbV9i4kYUdGlhhBUdU8aWJkD7NRsZwOKDeSolbCrdus5FusJqusZytMKPnWMiWWKmvsJous5QsMBfPsiyWMLWBjEOUEkRRQCi80YFwzn/nUsxKntcibMpmkYce+SxJpqmZVQ4fPcgXH/8CZ86d5tOfeYCbt2+wsrrMqTOnSbKUI8eO8qcf+yhCSb785BNcunKZx77wGBcvnufClcusFtaJhEssbZqpR6Mdo3ttNuMOF8qKk+U2Byvbk9KAN6u77KsN31bFdSdF717zy1/1uW+ar707IGlaUzwNQNPNLeMDoVAHtActusNOXgQgcy7a9IsTad1YHjedYVG2Nqk6d8Lsx4C79zDzjiZ6s7o6VRBrjhQhlYkWelqpMn04OP0cxwl9YxDVsYuKXRpNxfZOh243Q2kXpfO2cTnVmRip0cXrPwGkwxGvG2kLGazx6vOP8w//0Y/wT/6Xn+Hlk+cxlMLSNYx4jQ//4b/jN37nN7ltzvH41z7F3/vhH+R7vu97eO/3fBff+b0/xB8/9Hl+6yO/wT/7xX/M9/7Q9/Fz//Jf8OThZzh69gV+4Rd+lg999gHmyjd55KH7+Uc/+o95/chJfB0RKYesKWn30kn5Ql7AYOKHVn54pgPSuqI7aLK922drp0e7W6fZTuh0G+g4mESENhoJOzu7tFtdlEoIxSh8qB7ipyZWalBMK6wkRRayCrP1GldlhQthxHGjxaFSn2OVlCu+w0bdwEgrWHENR1m4kYPrW/iBTTBKEHRlvuEqFdJuNRhu9dGpIG5pvLpDMS2wkqywkCwyG8+zUF9gsbHIYjrPYjzHolxgQ67jxHaeHyIjoiiX0DV7CaruMW5hn7byW4GBFRj4Ya7Y8EMbGQesbS7z4EP3U2/G6ETQ7XVptltIrbBdB53EpPUMoSRB5BFLl5pdw9IaL03JWnV6vYxWI6LRioiaEWY943ot4WShz6HSLm9W4XVjh9fM4Wiz3t3jUjxYhoOVXQ7eA+m/0nPf9LY5Xfs0PdN/5+1uwRwsRRLS3+6RthIC5eEKaxTMVCXQd5QYYeziSYv18jKb1VXyRpcSvjKJEmePlXwM3OOvH0vexjP+eFxvdXc41N3APO2qvJPIZ6O0T5pFDLfbbA1bpPUo5yeViYotdDK1RUuTQN1pf8lB+u3Oyr13JS6BzDOjw9gjUgFRLAkiF1+W8USJKPUwlUEl2mTVWWLGuMVi+SaHzh/igS8/yAc+834+8ZVP8mdP3s8HHng/X371i1zevMCJuaM8vf9LPPHSY+w/tZ/Z1Vu40mZr2Kfb6yJjgYwDZOyh04BOPyNtCIR2J2AdCItI2bhBFcc3CKWLTiMa7YTBsMv27hY7O0NarTpxIkkzTa/XZWdnlyxtISJNGAaoOEQkLlZcZlOushqvsJytMZctMNuY4XZ9hcvS5YTR5HBxwGmjyWISYndsgrqTlx4ENmHoIUWYy/x0iEh8gjgPYJLSp9NuMhj0EDogTDxMXWMzXmchnGdOzrGQLbJmb4/DAAAgAElEQVSQLbBcX2ApnWNJzbEerWLqGmEaIpVACYkUuaojaYS0+gky8ycSTVfksQL5+YtJIKzJjH93WVMitEu9FdPr92h12kitEEoitUIncV6aIEKkDqgJwZKfsB538VtDWv0tWs2YeuKTpjZJQxA0O9w2Y06VMo5U8oaX12rwZm13kvdxYBqo74H0X/m5b3pbvhvU3imP453GiYy8/XpcpyU9Qu2Ovl91T66Gr2xK5gZrpSVcYbKwNsNaaQHDK04AetodmAOqO9FQj+V2Y520K3J6xPCK3/CO4G7gDGMbkbrIzCdJJYOtDoOtNmkWomIbqU2EMpDanNAd4/GlMQFoVxk4orrnZ0/fbXjSJJQukTRxkyp2YhIoj1A4mE6JornE4vp1yqUVKrUilajEcmWWawvnOHPzJJ9+8iE+8fhn+Nwzn+cv9j/NRz/3ET7/zOc5cO0gp5ZP8+RrT/HB+z/Ihz/1IV47/DKl6gZJI6G32yFuCrSy0MpExh4q8Wn3UpJ6RCAsZOwRKYdIW4TKIJC1Uev6yGQSWgjlMxj06ff7I1naFlvDXq4p3t5B6wwl4pHmOMj//XSZcrzBerzKUrzMQrzMfLzObWFx3ow5XuxzbHPA6YJmyfNxMz/nn6WHlAHtVoOtQZfBoENv0KIzrJN1JSr1ieOI7eGAXq+DSgS+cqmKMivREnPuDHPRLPNqnmW9yLKcZyWaZy1YwlRVgsRHjg4Ec8t7iE49dN0la8e5QWv0OrPDyki6WcxfM1EO1Crx0WmQ/95GdJFOI7aGee2Y1GpE/0j8MCCIcm23GYSsOJJLpYizmyGzVYFqDWh1unS7TTpNTRx7xI0I0UlY8gNOFwOOFdscLO5woLrDgVoe0HRgVMu1d/7yweTe/H8I0ns0ve/CUb/bjPv5xiAdNzSB8nPZVTS2jN8JY3Iig4pdmADu9dlLrJcXscMKgbYw/RKGV7xLrpd/7XjzznsHK5M3VM29A9J3qzfuVq2MZ7y1i9Rjays3MTSaGqVdhDIQqjYCaHNCd8jYQSUugTLx45zycGQtL8KdyAnffmEIVF4dJmKTSNk4gUmhusFGdYV1Y52rc5eZnbnCpfOnmFu8heEWWdm4xdlbb/HZr36eL7z0OK+depPHXnmCDz30B3zlwJc5fPUAr5/fx0ce+yjvv//3+NKzj3L55lkc6bG1M6DbTxDaQchaziWPQLrZiWl2YoR2EdodbdEmgaxOQDqUFm5QwwtNVBLS7bXJsiy3QGeSVjtjZ3dAv98dGUMUIgoJhYsb1bBVhYrYpKw3KcQFlnWFm5HPOSPhWKnL0cqAo+WUq66koBV2HODInH/OGprBoEOaSIRwcf0qrqjmjsSoRppKdne3abUaeS6IcilHBVaiBZajedaTNdbjNUpJgbIsYsgytjKIYh8Vi5GTUKNEhJI+UllE2iCuS5q9Ok5ojg6pC6PzlPz8IncSCuJMEEqHpCFptBOE9ohTydb2kCRLiaRAKEkootx4EwbYfkDZCZgtO9w2JLOmxFQNklYLnSp0KkhTQZK4xIlF2nDQbYWVpcy6CacLiiOVPger2xys5oA95qinywTuzV/NuS8/MHl7+NHb21PefZzIRGWCwU6ftJUQ6gBfOlMHeXes2+MN2AqqFGprnL96mrmVG3voiuntPacknEnOsyctDK9MxS7gSWvkKixPDgOngfLOx3ufVzhpjHFo9hKG2wPqjRidhAhlE8oaUhuoxMplZXdt0uEoWtRT5sTCPN6axxeEXIOdX2BCbVPxK9jCwZcWVadIsbqB4RRZr6xy4uJJrt26zOGDb3Lh3CmKdpGFjRme3/csH/jMh/izJz/JviuHOLLwFvuvHeDkzGkuLlzm+I2jfO3gE7xy/HkOXzzImrVI2o0ZbvdzkJMOKrORqTMB6XpL0+5lpHVJs5MQZ1GuWJG5siGSI949MomkQ7Md0+xk6FThBja3565z7cZF6o2YwaCDlIIoEiglUTrEiwxsUcaUZQxdpSxKzIc1Ttk+RyophyodDhsJ52TATGqwLItUVAVDVHGVRbtXz5tXdEAYmbhBGU/VcFQVJ6yS1TW7O0PSROMGufa64K+xHOaa6FK6SSUrY9ctokZIXBckmUTpvE1cSYUUEiECpHKJZI1AVIh0Hn1gB8ZI5pln0PgqvwAnmSSta6QOSTJFp9dExbkRRiciz+ho1FE6N8h4QUjNdjBsGycMMf0IW6WIdh/VbqNTTZqFJKmPSjx06qJikyQ2SHSNJHNJOwrRSdhUmlPVBscqXQ5XBhys5XVcb9Z2eXME2AfKOxyo7I701tOgvTv6/F8+2Nyb/5cgPQ4/+o/ZoN+JNhjP2PzRHrQIdTCpjBof/E2HKDmRwUphgf1HX2f/0deZX72JHVaouQWsoPy2n1V1ihRqaxOd9hiwx5u0FVXyjXY0d7eG5+653M0WqvG26NBopQx3hmQdlVMUaizLq02SAKNRo4xI3T3NMndkiHufm6/siaFmzKPbYY3FzTmK1iausnCVhS0MzLDKyQvHeOn15zh8/E0OH3+T20s3uDhzjjdOvsazB57l4Wcf4fmTX+fozFGOLZzkqnGTuXCJm9YMR24d4+zSOS6snWffhTcpBwX6Ox1a7TTXFMcWYVojSk1EbKNjnyQRbA26dLst2v0WzV6TRjej0Y6RsY8Y1VS1Oym9fpNOr07YcCmrIvOVWV45/BJffeFpQhnQ6XbQUhNFEqV1fnCY+vgyzyhxtI0pXeb9hKPVBkeqGW+ZmiuhYD7xWEnLbKSrVLNNTFVGtYPRv0Ue82qLMqYoUpWblNUm5WCTtCnZ2emjRIDtVDCDEjVVoJJsUstKVFWBqijixRaqHpJkknozIU0E3WZGokNCkacWhqmbm29CAzcy6QwbeyIGcgOXRahdkrpCqIC0ricAHURurg6JBb1Bj3YrIdUeUka4MqPgaTYcD9nISOsJzWaDeiMhTkKkdkba8vxuLYgq+GEZqQ1CUUEnJmnDod7ySduCatxg1kk4X1GcrNY5UmlztDbgUKHDW7UtThRTTlb6HCn2OFLZ4lB5yJHqNvsLHQ6V+6Pige13yQm5t4l/M899OR3xjQH4bpB+p9Q8X9m5XXy7h0wFTjhWZNQm2/PYul001llYm+H81dOcOHuE2eXrk7btsfJiWsdcsQuYfmUC8GOzyliSV3Y2sUUVK6pgi+o7gLQ1BdIGfmSgkpCt7R6tThMnqk0uDtNOxOkiXZG6iNR9251F/tzv8OR2WMPw8iS98d2DIww2jTWqXglX5WaOqldivbrC64df4dBb+7h0+xzXli5z+uZbfHXf03zp1cc5fOsYR+dOct24yVwwzzXnFrfDec6VL/HixVc4cOsg59bO8sT+J3ju6LNURIn+bpesoQiFjUxtwqSKSAxU4hAnPlqFDLe6DAZd4rrC8PN41kZb09tq0N9ukrUkQexgCwNHW5REkQsr57mwdJ6vvvoUD37hQWQs6HTapHGKEhopY1QsidOISNu40saOXKqBz5ydcLJU562S5JoXsVZXrCUWG6pEUW5SEpuYskrcU7jaxpIGpq5Qi0sU1CqrcoF1uUZZFmn0MraG3XxrFyZOXMNpGFj1CmZWoSqKVMICns5ff5HySOqKel3R7zVQ2sMRVSxVw45HhQ5+GTcyaG/V98Tdji+8IvUR2ietK9q9BlKHhMIbacNzLXW/36fdSlE6wJOSgh8zVwtZdwRh1iBJYtI0JkkFSge5Y3NkANKJjYodQmGgYpeLl9/ixFsH0LGL45UJI5tQK2yV4LUHbCY9blgZN50mN4wGl4ual8+vcLmScaHc4ILR4bzR4bKzxclSxqlqi8PlAYcq2xyo7LB/1BJzD6T//zH33Q2434je2EtBTMvwDFxhkbYSBrs55eEJZ5QQZxDG7ttyosfc9IVrZ5hdvo7plyYgPa0gGddrTas6xvGkVlDl2swl1stLk8cSaAtP7eWic5A2CEaFr3EWsrXTpTdoE0kf0y9PQHoM1HeD9N2mn72Su72btCtMytYmhlemUFuj4hZxlYWnbWxhYAuDm4vXePXgS3z5mS9x6Mx+lqpzrJqL3Ni4yrFbx7hUuMRitMRV4xqH5g7zxs19nC1d4LJ9lfO1i5wvn+emfY1z66c5MnuIq8WreE2Pzk6belMTCRsZW8jEQKUmKrGR2iUKHXrdBvVmjK8citY6s8tXWdmcwQ7LRKlNNSxwY/Uqy9YS6/4aF9cucXLuJK+ffY2PP/xxHn7iYZJ6TK/XRUeKWKVolaFjRVJXhNrD9E1Kjk3B8lioaS5uKm6agnUZUI4tzKSG7AhkS2JFFnZkYYYG1bBKTVYoJ0XW4hWWknkWkwVW43UqaYXmsEG9nSJ0gBc7VEWJqipiqDKmrmCIEqas4mubKPEQSUicCRqdlE4/I24EeIlBWRQw4jKuquCLvJWnNcgIY/dtrzeZBWRNTaffGFV/uZNoUhkH6Dhi0B3QbmaEOqIqJQuO4krBo+CnyKyF1BKlcoCWykdIhzAyCYWJUBY6Dmh3MgaDNhcvneH4icMsLy+wuDjH+toKt65dZnFhjguXr3Dm6jXmN0s89tXnmFkrMbde5cpiifmSx8cffoqLi1U++9VXOXh9jfMFj6+dnue0u82ByoBD1XcC6XvzzTz3TZLKvsEmPb3VetKYbJZ3QLSGJ23ihqI/yloOlDcB6XHP3zsVzhZqa1y9fYGisbpH37y3yWXv148387K1yZlLJ1krzONFNdygQijNfEaa5kjnwT2hzE/oZezT6TcY7vZIsjzkPpcK7jW8TF+MxoqTMe99N90x3qTHMwbn9fIyF6+fZbmwgKssrKjGUmGeCzfO8vL+Fzhw4k2uzl5ipTTHam2eDWuJhfJtbqxfZsmaY6Zyg8tr57lSuswtd4Yb7m1OF89yybrCnJpjJV5gLV5gMVpgVa7jNV36u11anZRI2AhtEuoqMjOJ4pzycLwKkXYJUxdTljlz+yTnbr+FKYq4SQ0rrjBbvsX5pXMsuEtcKV7j0M3DvHbhdf70sY/ya7/96zzy1COkrZROt40IJVLGhJHEizxcaWNGNWqhQcm3KHoBK7Zg2daUhMKKXbzEIGkHtPopkY7wRYArXKzQwpIWNV1jU2+yEi+zkM6zkC6wmqxTa5q0dlq0By3avQZJVxO1faK2i5faWKqKLWvY0iBKPeKmQKURKo1odjNUPSDMbCqyyEa4SkkUcHQVT1TxpEVn2EBmwYSmmhQFJx7NToqMg4nqZZyCNwbpfrdPt9MiUBGFMGLGiLhe9jF1iyhOkDpCqgAh81YZpX2U9pDKJUlDWu2UtfUlarUSx48f4ejRIxw5coTLly9z7uw5jh85iOeaGFaFl159kSs3r/GxT/4ZSyurFIplVjcqVGouX3z8KRqdPg8//jTP7j/BkWsrfObrxzgf7HCwMuBQLW8v/8sGnnvznwTS9jseHN4N0tP/P0ocZObdieLU+Ys51D6drTadrfZIK32HCrl7Ex6D9FppiWszFyaHh9M67envffc4kcHs8s08Hc8rjaRj1h7TyUTbrAxCmSeWdfqNPOO3mUxyIaygwliWd/cFaZyad+ex7P3d5Aact1+Aqk6RxfVZ1svLOMLE0zYle5Obi9e4MnOR2dVbFK0NjKDMhrHEpdunWC7dZsNYZK02T8XboBYWMMIiVV2mnJRZESvccm+zIBdYTpZY1gusJQvcMq+z5CzgpCa9nQ6dXj3PutAmflLFTap4iZE3oKgatqpRUyVul2+w7/Jr3KxeoyDWWPWXWPWXuFq4zMX1C9w0b3GheIknDj7J73zq/fzL9/8qv/vx3+P0tdM0+y2a7SZaxURSEegIP/HyEl1dpigLFESVorRZCyxqcYgVe/iJQ9z06PQ1MnYJhIftW1iegRc5+NrHiV0qusq6WmcpXmE5WWEtXsdru3S28x5BnUToRoTqhsR9QWuQ0epnyCzEk/n2K7OAKPHQdUm728CXNl5sUAjXWY/WKIkCfmwhtUern6Ib0YSPnpZ5BjrP/R4DcyDyj2UcoJLcadnutBlu92j3WoRpnWU7wkx7BFmGTCKEcpFTMwborB4x2GrSbKUEocOb+17l9TdeIggcDh85wMsvv8Ds3C3Wi2u88sZLnLt8muszV3jupWd4+mtP4gUO+w/s5+Dho9QMgxPHD9NoJBw9cYLDZy7z2NcP8OxbM5y2tzlY2crVIW+jN+7RHd/Mc58vx4ln/6H2lL3dhdMpdpPDQeFQ72QMdvtk7YRxTdLduc9jusPwyqPs6FvcXrxK0VidWMGnM6DvBuhxx2LNLeXcrzSJlDWRyMm7bNwiNhCxRbMTM9zp02w3CIU32orutJmPQXi8zU9TOuPN/p0az++WGI6bxk2/QqG2xkpxkY3aKkVrg7JToGRvYgQVjKDC4uYc526d4sytkyxX5yj7G1S8zTw0KqzhRRaetjBVjbIss6EKbKYFVuMVVuNl5sMZ9l95jeurl7FVjf52ri2OtIspyqxa86xYC1RlEUOXsZIaK84yt6q3OLt2mouV86ylayxGS1wpX+H8xnneWjzJ+Y3zXCxe4sTSSZ4+8jSf/tqDfOnVL3F29iymsuju9NBZjFIaX4a4iYcZ1yjKVdbkIgv+DMtyhY24RCEpY6Q5jZF0JI1uMoozdTH8MjW3PDHRqCRC1RWiKbEyh4Ius6bWKSUF9CCiO2wiZUAY5qFLbmzgxgaR8qi3Ytr9BnFDEej8NaLqId1Bi26nTbtTRzYCqqpEWRUphQWi2KO/1cqdkne9zsblwWlbTWiOMVCP6Y5AODhhzr9nDcVg0GJ7Z5vmYIhqd4niaKS3tybuValtdOISpx5pPSCth+g4ROmANBPESUiaRTSaCqlcdBLgxh5e4mFF5Vy7HVVxgyph5BAJD5EILK9K4FcQUY1I+dQiybKbcqEcc7SyxYHy8F2ML/dA+pt57gu1iz86TfelmSscpLFnAm3l2mCZt2yMt21XjpLSxhGf0iaKfTpbTXrbHUQajEB5JH2L75ycm36VkllgrbRMobbC8uYsm9WVUQDTnVYTX1mj7As7b/TQLp4wKRnrVO0CnsjpDaFMImmgEwc1GqFMhLYQiU1cDxhsd+gOWsg4xAudUV7yOKiphivykKZx9944nvVOwt3489ZIu53njtScIm5k4kYGQezgxzaOqrFhrTC3cZMLt86y//jrXJm5SNHaoOaXsEUNK6rhKJNKWGDTWeHS7FnmCzNUvWJuqfeqFCpruGEezuSlDmZSw2oYVOtlZq1bnFk+ySsnv86pq0dxRZXt3TaNlsLXNjVZYt6Y5WblOrPmbVbDFTbVBhfXL7AWr1JoFVhOl7gd3OK6fZ0zm2c4WzjHsaUTnFk/w+nV07xy4WVeOP0izx//Ol957SlOXnsLS1l0d7pEmSBMI0xtUdIlNtU6G2qJzWSJVTXParLMWrZGsb5BJdnA0CXSboxIQpzQwgpr2KqKFZQIpUtSlzmgbndobbVpbbdRnQRLWTixQaOv6fTriMjB9WoEkUGga/jawIvyAoG0qegNW9S7CaoeUu/GtAd1gshB6YBWr069n5D2E9rbLbpbbSLpEkgLX+avtXwcothDxCH9YQeZBITKxhd5wp8bmniRgReZ2KGBI/PPS+nQbCR0ul2GuzsMtzu02god+0jlIJQ10t9b6MQlzSKSNELFHioN0IlPkoUIbaNTD6FMdOpg6Spu3cSUJbwkV+xEsUUkHXQyKvj1SoSihtD5obqbxZR0g1t2wtFSk4PlAQfKu+ybKDx22F95p8363nwzzX1ZW4+62dxJnkMuUTOIdD5jnbBOPUTs5NvzOLdiFNuZ5zHnwKbqIb2dFu1BA5Xl4TVRYuGKXDvsCgPTq2G4VWpOZRL2X7Y2KZkbVOzCJDM6jN2RA87Ej2qYTpGN4iJVc31kY64QyGp++BNWiPSduExf1FCJS72TsLXbp91vItMor/1SeTVWqP3JVj/dFD5NXYxvfcd5IXfs6BWuzVzi2q2L2F4FJ6wSJDZealKJNllzlnjr1nGefvEJHn/6Mc5cPknRXJ9Eq7rCxJUmm7VVzlw6wfzqbcrWxmQbLxprnLpwjM3qGr5yCGIHR9aoiSKr5iIzhetcXb7A6WsnuHzrPI22ptOJiZSJq/I3dSkus6bXWI6XWMtWWY6XODR3kJVkmbVslblolsu1SxxZOMzJtZOcKZzlTOE8F8tXOLN6hiM3j/Da+Tf41JMP8kcPfoRHn36UslumvdvGqTsUVYnVZI3FeIElNc+SnGNJzLCi59jIVljPVtmMlylGKxS9NWRD0Bl0kLHAE3auxBEGQvv0t9uk3ZiiU2B2bQ5HOLR7HfrDPt1Bm63tHnEmcPwqXljFj2oEskaoahMabRzGlbQk9W5M1tGjwKT8a4RwaWYxw60+zVaKJ0Z3QWE1t/wLc2Tw8fBDh2Y7I2voiV18fMEeZ8Xk2eoVxiqpQJmoJOeq00zR67fY3d1ia6vHcNhlsNUgTl28oEIkTZQOiJM8WyVU9sRynv/XHWm5TUxZphJtYuoKdlLDiU08lR+Ep2lIoxmj4wA3rFC2V6n5ZSqhQVUGlOOUS1bG0c0mRyu7vFnaZV91h321IQcr2xws795rLP8mnvv6222ypiYQNm5Qw49MQpm70ERsImMrt0nHDmkjRGcegcqlbe4kqnMapHOAq3djBjs9sk48SRgr1JZHWuj8oLHmVDC9nBpY3pxnbuUWK4WFibNwHHIT6dwRFymDSBkjGV0F093E8YtEysSL8jdtbnW20WlAu5extdOjt92m3o2JEm8EvnnbuR0ab3MwTmu6x9z3GJzHj2esAFgvL3PqwnEuXz+H6ZTyO5HEphrkm/G1lUs8f+AZHv/qF3h9/8vMLtykahXxQgsvsvCFjRuYbJbXuL1wg83KGjWnjOnXsHyDjfIqh08eZGbhJoFw8KWN4VbYqKxQtNap+gVK9job1VUi7bE1bJMkIX5g4IY1grqLmZoU0gJraQ7Qc9EsZwtnuO3f4opxmdMbpzi2cIT9t/ZxbOkopzfPcKF8iZv2bW6aN/nawa/y4FOf4bc/9n5+7bd/nS987QsYkUG2nVKKS6ypNZaTJZaSeZaTeVbjOdb0PIV0hWqrwLpepqjWsVQVWQ/pD3vsbG+ztbVFp9siqUsC6RBngv52m4Kxzu3lmyxvLiGSCCEFOtZ0+x122UYnEi+wcLzaCKwN/Mic6rPMix/G1NO49MGLqoTCIAwsVOSSqIhOu06nWx+l/eX5JUKP7d4+Oono9JqTw+XpA+27HbrTBrAcpH107JPVFa12xvZ2XssVJxFKe0TSQigLoWyEzJtpgtAkiCwiYRNGo/xskZdF2KJCJdjEkBWcxMQeqYoCYSGVj47DXDEiDIKohi8MrNDADGzMKKSiO9w225zc7HCotMO+Sh5xerC8y6FJot69+Wac+7rDJv1hmzgTI4AeW6BtZGIhEwuV5Jt0Ug8QozosW1SxRXXkuKsxdmblVIA7VbPVQaQuVlBho7JMxd6cWMKtoDoBxqWNOc5dOcX86m1qbmlyuh7GTm6n1jVkYiJig0jXRjyzMbJaW3ihgdD5LXO7V6e/1RnpoBuoLJpIAMe51qZfGW20tckGNqZixiA9/vx4qx8DuBVUKVubrJWWmF2+yWZ5ZeSGzJ2GZWeDgr3O1YVLHDt/iGs3L7KyuoBlVxHSp96IabfrNFspaabwI4eSUcTyTTzh4gkXN3JYWl9keWOJQLh0uo2cU1UBUodEys8LWCOHOBVs7/RptVICz8Q0S3iBgWiEuJlHKSuxmq6wpBe5Zl3lun2NM5unObJwmGNLR7lmXuW2c4Pb3i1mozneWjvNW8unuFy8zINPf5oP3v8BfvPDv8nvfOS3OXbhKKoVkQ41pbjAml5lRS6xoVYoxmvUkgJWPCqCTQ2qURnRCGgPmgy3Bwz6fRr1Ju1mi62tAcOdPp1Bk/ZWg9agzu35Gxw6tp/N4v/D3psGS3ae932qSrlScTm2YzsKTUmJIlmxypEcW7KjRLaVeJPlyOVyWS4pipeUZMVFQhtJcREtrgIpQdxBQjRJiCAIEMuswAxmBoMBZsHsc/feu8++70vve99fPrzn9O0ZwnYqskJVjA9P3b5z79zb09Pnf573ef5Lhcl0SL/fJc9zRpMxh0CSJdiuge3qOL6B5aoYjoxqd9Yip5JHL3xdiuxJT8LzJDxfFWOHwCSOXHq9mMm0v7Zxzfshadcn60XMFkcNTLkkLgVNm8vlkvrpJcLGNs5scQ1FJkFk4gcm0+mY5XLBfDGm24sII1OcUGOtsH818XwD1xNlexq2b+AEBravCS6/L2HEKkaio4eaEEaFGm5oCLOsAtSj2CYubhJh7Ba5kyFWOmXLGnO2PeJEZ8kxSYDzmyD9h7u+Le76TBdDpovh2jjmaOGm4cfqfVadTmGsXwpHjEDGDKQiI7A01i8UW5HFZCmitAxPXXOHj1gkZQqMRrW9x9Vbr1Jt763BWywJLfxYvQ+UNz+GqU4Qm8SZy2CcMl+NmC2GDMYZSRYQJV4xC9fXR1bVbqFYzY2O6P7xRtmBqXYHxWqvu7QSAMpurRSulLLz0sfEDnUMX0V1ZVRbwvYMosRjOOqyPJyyXE2FodNixGIlLEFH8yG9cZfBpMdoPmS6FBmSk+WI4aTHaNJjNh+xXE1ZHc5YLCdMJkPm8ymr1YzpdIDrGqhKC0mqY/saftfBykyaiaCzHaT77Cd7XJZe48zei7zSvMhN8wa74Tb19ICDaJerylVO3T3NleYVbsk3ee8j7+Zn3/bT/LO3/Swf+eSH2G1s0Z936c5TlKRDO2kixxJmKNLP/cQuzP9jev2M0XjA4nDOZDkm76dEkY8fuLi+g596JMOYfJYxPhwwXg2wPJ2O0mQyHbJYTlksZiyWcxarJYcc0hv0cH0LN7DwI0uEv26kx2+mzSfjidQAACAASURBVJdl+gquL+MEMm6kCFuA2CBKHdI8IE48JvOB4M7PB0wXQ4bjjLwfipTy8Mg1sazSgOnBpCEv1gkS0eQIDxhh0DUe98nzlPlizGI5pj+IiRKrAGmNIDTwQxFq64QGdmRgRjp6oKL5ImpM84UIRwll5EhCi2X0uJDMBzJuKEYta4AOTaLIJE1t4tDGjQPU3ojXzS4vdPqcklec6Kw42XlTNv6Hub7NjYRZzHw5ZjTtEqV2Ycm5kVhSzIMdXzApzAKk1xLsUMbw2uu53JorLNeJuyHzwyndUVqMFUqQVtZjEitQqUsH3Nm9QUOurBV7pWovSHTizCTtOSRdu3jsEucWWc9lME6YLvrMV0MG45Qk98Q8LzWJMwsnLBkcR9FgZU6h5rTXY4xSIFOqGzftVTe77AcTysvloumreLGJF9m4oUWQeGT9lMl8yPxwzGQxIOtHhKkrWBu+LmhcuU93lDJeDBgvhuTDhLgXEGYeTmRh+jpWYOBFJe3Lpz/scni4YDoVR2jX09HNDraj4IQilsrKDMxcZ9fZ4bL0GtfUq9y2b3Ghdp5zlZe4Il8Wow/zJtvOHS7sn+Wp157k3N45Xpeu8/zl5/i5d/0Lfupf/iMeet/bOH7uOSSjxXg+YDwfEHYDokFAOsoYjPpMJiPmiwnL1ZQlM5EqP+8TDiOM2EDxZcxIw4p17MzAyDXkRKITtfEGHsPVgNlqzHQ2Yj6fkucJYeTi+TbdfsYhS/JeiuVqmI6C44tRh+Nr9512NgF6LTRKNPyugdvTsLoqVq4R9F3ivrByHYy69AZZYaB0tJ8pqZx2qK658uVMetPUy42Fq2KQGniRQphoBJFCEClEicZ4khOEDkkaMJ0NWa2m9AdJoTIUJ1YvETseM1EwUgUlllBSGT3XMGIFLVJQU5lO0qbm12hENVpRg05URw4amLGMl9k4oUgz90OTINaJE4MwNjEjFTW3OUhCLmkRL3aGnJIWiAXitx6M3qx/C0jboY4XWvRHGYvDUdE9mDiBguV1cAMZPxIjhVIoUnbS5fLQ9CV0t7U++pUdpmrJ2IHJcDZguhwTpF5x4QhgdyIFJ5YxfQXJaFLr7NNUqoWPr7IGzyh1yHoBWS8gyV2i1MELdfJ+wHwlOqDxrEtSbMVFl63gxxKqWaHavkdd2ilsJxVxMYQypt/B9Dtr8cLmDLqcX5cAXY5fNtVoZectmB6ikxYJKAmT6YDlasZ8MaM7SvAyS9iahgpWqK5PIma4GZ5QZkAe8bNNX8GONMxYxYxUzEDFiyzG0wGz+Zg4DrG9IiasEOWYkYweSeiphJrJ1JMad5zb3PPucsO4zvE7x3j62lOc2XuRK/Jlzu+d5RuvPcmxG89y6s4JXtp5iSdf/hq/+OG383889NP804d+mg9/+je4sXMFLxKugYerQ1bLJYeHK6bLKf1Zj3ySEo18nJ6Blkl0kiaNpEYzaaKkCmqioMQdpLiJlNRpJlUOon123T1aQRsrtRhM+0xnY7I0xjBUXM8scg0dlkxJ8gDDljDsDpbXxvLamK7wfdYcab0A3twjOJGBneroqYKStmmnLTpxCy1RcHsuUS+kP+oRRC5eYOH4RgHSWkF1OwqUeJDHf+Sm6Ky77CDRCFOVIJYJYokoVRiO44Ij7RDHAeNxn8PDGcNRTNK18HMNK5XQohZSWKcd1mkVLoKttIkStZHDFlLcph7XqCc16lmVelahluyj5G20VMJMdczYxA4twUYKVaywgxp0kPwaNW+XStxhO4q5aPQ52RlzXF7wJg3vD299mx1qa47pfDVmthR5eHk/IkqdYstsilFHoeqzPBknUHACRXTVbmfNaxYcY+Vo0eKrJF2P2bLPaJrhR8JxzQ20IkNPzLF1t4Nqt6lLezTkg7XxuhvrhJlDkNr4sYOfuGT9hNF8xHQ5pTfqEXeF2bwb6diBghuJvDrT71Btb7F1cJO6tI/hld7WOmUGoggUsHEjS7A+YlPMwbOSOqjihApepKPbbRS9iRMYIrk6FAb+QWwTpw6DUcpyNWKxHDGZdOn1E6LEERl9gbKmLK6VmuERzXBzUSm8RKTC3U90/V5SiCsii964y2w1JcoCnMDECS30UMIOO3iRjB6pSFGHZtqkGtWppQdUo13uWnd5pfEqz914lhd2TnHduMKev8Xr0hVuGTe40n6NK40bXNh+lYe//HHe/sG38Y4PPcT7PvYOzl05jeoqZOOYxXLMdDQmy1LCNMRJbOxUR01k2mmbelrnIK2wnx2wn+1Ty2oomSyyC1MVM5HphHUOgl124i3uRVvsBntU/ApaLOOnFq5v4noWXuDi+AKkV4dT0tzD9sV4zQgkDF8WtR5t3L8/cCIDOzZQYplG3KCaVql0D6hkFRpxDTPXyec58TASY7FAx/c1XFfGcsobQBvDl9fhvG581LCExb4mSg3CRCMsDJOiRCNMVKJEJU51huNu4fMhPLzDxGYwzliupoxnA3GtJQJYrVhFjpq00jq1rEIl26eaHFCPKzTTOo24QiOtUk32OUj32M92qWUVOlkLPVWEBUExz9acDrrXQfNbtLw99t277IS7bKcyt6KI80rKC+2xCMIt5tLHFI4SYCSxXHxjY6Y36/8TkHZiHS+yiFKXvB8xnvWYzocsVhMWqzHT+YDRJCfvh8SZuwbu0vTcDYqLISwVd9Z9owKnSP7oDmIWqxH5ICioTipuILbQYhwhbEorrW2q7Z3C+L+c9Zp4sU02SBgvRsyWEwbTPlEeYQd2AXJH4LfpH605bVpqjbZWXy8HNztk8RwFJc9P3EIoo6/9hO1QxvIkbE9Gt1rIWgM3MPAjYVE5GHWZLUZiFr4cMBinpF1/TaPyIxM7OMpZ3Fw4Hak7j0C6pAFuzljFCUVDNjukvZjpakLaj7HL1zw0iq2+hudrmJGBkms08g7trEMjb6CkNfaMLc7vnONr5x/nqQtP8Oy1J7nSusyeW+OWtcPZ/fPcUG7z7GvHeN8nP8AvvP8h3vmRd/LwYw/z2s7LBLnJYjlhMZ2RRgle4OCENnqoIScdWmmbWtpgP6uxn1fY71Y4yA+oZ3W0TBgauamBEcp0vDrVYJ9t/y53/NvsJ/vUogM6QQM30fFjizgL8aMA3daJU5/lakKSO7iRguo0hbDDl9GL5e8mK+e+x7GBnih0kia1rEolP6CSV2ikNYyuRjqPMDMVK1Ox/A6W08ILZLxAeGw70ZGzolPsNtYgnZhFPub9FUalcZJBlFgMRt1CVl7ufARQD8c9lodz+oNUMD9SFz+zMFKZTlanlu2zl4gQg1pyQCdv0kmbNOMqtRKku3tUsgOaWQM1ljEDFdNRsT0dw1dwYh0nVZGCKvvOHXaCu+ykVbZymxtBynk54QVpwUlpxXEZnpXKfEU4vrY//daD1X+s9W1OrBe8UHMNLFHqkOQe3UHEcJIzXZSgPWG2HDGcdOkNU5I8wI8d3MjGCUUnahednXgsPncDizSPWKzG9Ecpjq9g+x2cQBIXQZGTKJst2lp9nQxu+ip+6pD2BThPVxP6ky5h7uNEluC4PiBrfzAZRRxT5fWcXHSmYs5cUrbEczbXR+S6tMd25RZtrYLpd7B9pbip6Di+OHlkvYjJfMjycMZk1ifrBeubWHnzKssJv9moalNyX4YamL66XlKWIFMuMe3QIEhcJssR+SAt+L2i8ypPJk6gYbbv8uH3/yp/9+//HX7m5/45L+9u0ehbHH/pcf7uT/wYP/YTf4Mf/d/+Bp966jGeevnLvOujD/G//L2/yT/5+Z/lk88+xonrx/ngI+/hB3/4B/i+H/jz/ORP/yMe/uxvcfPeBd729v+Tn/wH/5jTJ07zhd99lJpqoAUmnbBBI2lQS+ocJFX2kyqVrEo1q1BND2jEddRYRosUrFhFDySUsEU7blKJDqgkB7TyJq2wTsupobltvNAkSj2CxEc1izCA5Uj4eccqqtNA99vF4lr9JkXrpkzfTQysWEHLOrSzBrWsSi2tUE9q2CMLo6fSimsoWRu7q2LHEl6sCt+XuPBveQCkxftBFYAb6USxXVTpyWETJU7hzeEzmvYIIruYoytroE4yn+l8yHI5Ie9GBJGNF5mYsYKcNGkmFWrxHvWkQiupIadt5LiFlDRpJlWqaYVKdkAjqyPnHYxUxY4E88Xxi4VqYb2rxy0a/g77wR22oy3uJTW2cpMbkc9ZpceJ9oiT8pLnpBXPKvCsIoD6zVCBbzFIe0kpYBGyasGRFm+gklgfZz5pN6Q/yhjP+sxXY5aHUxarCZP5gN64S3eYk/RiojwkSH38xMNPPLzYJUoixtMRi9WsWMwYuIGC7bcxvbYQuPhChajaHSxfQ3cUwtxjshgyO5wxmg+Je1HhU22sZ7hu/M0AuCnvFrQ4MfMu592mr64pdIrVRnM6Rfel0VKr3Nm9LjxBXAnDk7E8FdvT1jmB/VHGYjVmvhzRH6VEmUuYOoSJjRPo6xLRVNZ9kvNNcC7/TAT2SmuALkG6ZJSoloQTWgxnfYazPqavrf2ORSiuhRM5OL7C+9/+T/nbP/rXkFo13vOOf8V3/IUfZEut8eN/70f4Oz/+t7hw4xKX9m/yWv0VPvbpd/CW7/4OvnbsOX7kb/wQf/Fv/yhfOvU4P/CX/xy/9Gtv570f/DX+2J/847zzvQ/xqQ+/i2//U3+GRz7zed7/6+/hj/2pP83nnzzDvqEh99u08ibtbot23hKPs4aotIGUtNBSBSPRMFMFI5UxMkUswIIazbhBO24gRQ1UX8x/LV/F8nSc0EazFPqDjOliIE5hoYzmNjFDGSsSvigPRrTdB9KxjhlJGGkHKWvSSGtU4wrNtIE7dWjFdSG8ifdQu03UpIlZ+J1YsYYZaei+tAZqN9LWp0EB0gZxciTtTlKfJPULjnTGfDEizjxsTyzfS+GMH5UNksV01mOxHJF3IzESSUyMWKYTVqkHezSDCp2ogZGKpaKeynTiJvWoSjXep500UNMORqxghhpOWMjmNyPlEgktaVAL7rEb3mYv3WE7q3InaXE9zHlJS3lBGXBcmvGccsiziuion1PeBOlvKUgHhcfF2j2uePOUNDzhgWGtkz3KTjFMRJxQf5wynPaYLEfMDqfM76sZ88MZy8MlK5bMFlOSLCioU0e/040sYSnZi8j6CZPFiNlqwuxwwmDaI+5GeLFTHP1Lq1N5Y7OurznK5YJHzLgF1U42W0XahnYfW+PoaKxgBRJWcLSsE37Vwuoy7Ub0h7noeA6nLA8njKY5aVeYt3uJCJm1IwM3tXDi4vPYEPPB8JtjtcrnbPpHC6/NueomFdBPPEbzMdPlhLgbFgB95B+iBwqKIdFWO3imjKcrDFyZX/6XP8Nbv//Pc+KVY3zPn/9O/sgf+yP8Z3/ij/KDf/WHuXjnDG9/2z/mR3/i7/J7rx7n537xn/DffP/3cfzsSf7UW/4L3vGx9/CuD/8ib/mut/JTP/tTPPn45/iv/vRb+OoTz/DYp36LP/4nv50TV++xZ7VpxVXaWQ2p20DNW0V1ULIOctpBSjs0wwZS2kJKW8hZk1bUoBHXqYcN5FT4QOt+W3g9F6cf8TqYGI7KsBgrCRqohOG3cRINJzFwNwKKHwyYcGMTK1LQwhZK3KQV16mFVapRFW/poQ9VmmmNar5PtbtHPTugkVRohlXaQZ22V6ft1FG9TpFnKQCv9IoJE8F3TlKfwTBjOhuwOpwynQ0YjbtkeYjrGTi+WrgzClqrExSKyUAjiA2S3GG5GjGbDUUyTebhpwZOrmDmEkrcRo+lQmmoYoUyStCiGdRpRjW0VMKIZYxYLd5z5esg9j5WoKF5bdSggRxVaUZ7HERFknq6z05mcd33OCN5vKgMOCkti+DbQ47Jy285UP3HXN8mJN8i582P1IKTrK3LjzWCRL+/YlFuKJRcTlia0TgEqUOYu0Rdj7gXkPYjuv2U/jBnMhuxWE2YLkYMxjn9UcJgnDOeDQUor6aM5kO6o5wg9dEdDdMTid4loJnFkkhzpHU3aXjSWqb7YLp5SY17owtYzIBVNEcsh4RsXfhf98ZZwVUeM1uImsyGDCdduoO4mCmaOEGhWix8oq1Ixww1YZgfapihtr5hlKOY8jmWcWEikfpIKLP5fL3EojfqMz9ckQ1yMZqJdJxI5EfaoUJD2eLsq6d5/c7rWMYBlTsX+Bf/8O/zHd/53Xzu+ee41rzJ0y89xflbL/Ly5Sf54f/pB/jXn/0QP//QP+XH/tFP8mLlCh/4yEN853e8lfe899380T/xn/Ozv/xzvOs3/i/e8mffys/+3C/z8oXTfOef/W5ev7bPhee+zp95y1u5Y2rU4zr1pEI9q9DMqrSzOu28STtr0chaVLMWd60tzm2f4SDcoZbt0+geUIl3OSiWhVLYQvNa6F4LwxOvleZ01jcr3VEYjXuMZ701SNuRjBXJuGlxQ3xAKbrZWRuRTCeuUw9rVIIKlaBKu9shXIV00ia1aJ/9bJe9dIfdeIe9aIeDcJdatE8tPKDhVTEjpYhMU3GKRibObKLEJM0dhqOMwTAh7wZEsU0QWgShVQhU1IIhJWit5ajPi8prTSfOHPqDmNVywmI+JksDwZ1ONJxExkgUzFgwiMoRmhEpqHEHJelgxDJmJBdK4BKkVbxIBF2I10Z01naqIEdNGuEBB9EOe/E2e3GFnVjmthdwQU55sT3lVGfFic4hx+Ulb7I/voUgHUY6QSzu7kGsrlWGpZClFJKEqVaUTpgKBaATCMP00rPjyOZz81hv4IUmtqvjBiZpHhYd6Yz5csJ42qc/7pL0IvzEFR1zYGK4GqolFzQ+CSeUcEK5MH3ScIplpe7KxZKx5EFvOvaVcWBH891S3GCHYjmnWC00p4kdyvipQTrwmSwFZbA7yojzkCD2BJMjFJ4MfmzhBmK2qFlNVLuN7skYvoLidOiYTVRXWkdk6QW3tkxBL02cjmbo2trZrwToEmCCzGE0GzGaTvBjD9PTsAO14HkL+uNe7Q6v3HiJVus26sFr/NiP/CDf8/3fz5dOnuCeXuOFq8/wjg8+xLFLxzh//Tn+yl//Qd7zmQ/zC+/6eb7/f/whLlbv8I53/QLf+xe+h/d+/Nf5M9/57fyr9/4KH//Eb/DW7/pv+a1HH+fKy6d5y5/9Ti7f2ualY0/yX377W7hj2ezFKpW0zkF2wH6yx0GyLxgUWZ29vMFWVuOqfpNnrj3NVnCXg3yHSm+Xe95tttx7VKMKUtRCd5sYbgvDaaOvb2jiJqdaHcbTAYNxjhfpgj4ZSyh+CytRMUIFMyxmscVr5ycWXiwyJY1QoR3XqQYV9r0K+14Va+ag9GWaUZVquMNessVOvMV2dI+t8B776Z64oWQVOnENK1KKDlbBCVX8UCdKLKLUZjCKBcWuWCDGqU0Q6fihhu1K2K4AZK8AaQHQSkHV0wv7BYM4sRkMUlbLGdPJgDT1iRITJ5QwQsFisXwN1zfxIgs70TFSBS3pYEeyWHIXIO0U5mBuoIgqfXkiEy+1MGMVLZNpZw0q0R61cJtaVKfZDdgJB1xo9XmxPS/SXN4E6W8pSHu+jh+qG85cItInjLW1YiosvDvutwA92nA/2LmUXU3JovBCA9tT8SOTJPeZzvuMZz2S3MMLTY7YDUW2nScXzA4dyajTVvfR7ca6C/EiRbzhAxm7MM9x41Igo+LGD1TRQZieCDMVIFeAXagVcnKfyazH4rAU9bj4kUWYOOiOjO4qwhmt4E/rroxkNFGsNqrdKW4W8lqSXAbmll9zY5NaZ399AthUx5W87E0e9tFjk/Gsz2w+IkxcoYCL9MJtz8QMdExHx4xlDG+Xn/nJ/5X/9I/8J/zAX/2L/PUf/zH+5k//Q641rvDT/+wf8D3f/738pR/5H/hrP/G3+MILT/Guj/4K3/fffy9/6X/+Ib7r+76bd378ffybM4/xU//8H/Dn/rvv4Yf+yl/mx//x/46dp1x5+TTf/tbv4vytm9y7cY4/973/NX/nZ36Gi/W7VNI6lUwssPazPfazfVHdfW55tzi1dZLHTn2eq+o1dtN9tuJdbrl3uG3foRJVaPhVZLeO7rcwiw7TC8V4wHAVdFthNhszGGY4sY6eyrTSJvW0Riuu0IlqKGEbMxPjj/44YTzLhbCp6+HEGkbYQYtkpFBDyx28WUIzbtGIKtTiHSrZNpV0S3TT+T67+QHVrIqUNrDilgDV4nooF4Vx4pLlIYvliDS319dQEKn4ofj+MruwnEWXgrDN6ylMdRF8nIifOxwJat5gmBXSbhM70LB8HdMzMD3jaDcTKViRhBsJ8HdCWYxUIrN4/7p4kS0W7cXuyY8MscvpGii5TCdto4Ud7FQiHloEw5R9K+Niq8+L0pJjyrIIvF1xXF5xQl5yvHh8TD7k+Tdn1n+wIB1EwtKzfIOVAH1U+v1vqA2fZq/gOT84QngQpAVrxCbrhcyXQybzfiFIETQ+JyrnwwU9LrawAx3dVbi7d4vbW1doK3uYThs3UIobhCIUkVHpb20WHbw4Ch518zph4hR+DJsMDAs3MIgzj+FYyLVnixHdQSKAMNALQYO+BuLy39nRG9SlA9pafaM7V9cAXDJJxFJSWvtm3927iWy27nuNyiiwzTCEBylkw0m3YDYI+qMTakcLs9QhTEPsVMcIa5hahWanyp3aHW5Ur3Gpep0LlQu83rjMrc5tDsw9zt27xIe+/Ajv+Ogv81uf+zBfP/UE1xq3udW5zdfPf4nf/OKHOH7uOe7W7xIMeswWM3pdDzfyMCIXL+xghBL1WOUgldiNaxykhew82+MgEx+r3Qo3jNf5xtWneOzFx9gKttnN9rmsX+Wmc5vbzh22/W2afhXT7+AnJl4BLl5oYdg6iqnghC6L5ZTeMMGOdZREopE2qKU1mlkdKWmhRkImnUwismmIFatYqUY6jRgsuwwWA3qTnKQXkg1Dor6HHssoqYzSN2gOHdpDi2bWoZk3qKUVGkkVJW5hJ8L+MyrNxmJjzeQYjnJG46zoosW1UwJ0GGt4gSzAumCDbAZTrPc+qU5Y8KnLG8Bk0md1OKXbiwljmzBzi5Omixs5wsPaFeMyKxQnWtvvCCOyWC/e7yF5PyZI3fXJzfHFCdgIxIy7EzbFvsBvYscyac+kNwyIhwP2nJxznS4npCnPKYc8Lx8KpocsRiDHis/fZH/8AYN0lNiFIfkRMJdvsDVo/3tA+sGF3Dd30hZJHhR+zv11DJEXWsLdrTAUciObIPUJswA/8TA9g/36Lgf1LWStJnyjH3iDB7GBG1l4sVPwnZ3ChtTBS1zhpBa5pFlIr58Khsqkz2jcYzDKCz+MBcNxjyjxC+qShu3JuIGK6bbpaHUUq73mL0tGc00R3OygS5AuF4CbznllQMEmqG/On8s/21xolqeTwThncTgp3NpMnEDYVIolpY0Vmqh+h4a2S7WzzU5rhxu1G1xvXeWJi0/w6ROf4fj2C1yWrnBh/yzvffTXeccn3scXjn+Bj37hA3z17OM88dITPPL4x3n02Uf4wBfez+ee/Tx3GjcZzfqMpn38xCw43zpy0KQZN6jGu+zEe2zFFXbTXfbSXSrJPtV0n1pSYT/Y5a5+i+vyNW6ZNzjIDrisXeVV9TK3vbvc9e6xH+/TiZv4iYYfGViujGHLaLaCYsrojoGbuMxXE/rjDDsxaEctGmmLWtai05XQchUzM0jmEeHUpxU0aUdNtJ6KksuomY6ROSTDkPE45vCwz3zRJx1kxPMpznJFtTfDnC/xJ130WEaLW6hREyNRCHKLKBFe0FnXZTRJGI5SRuNMeHDE4hryQwXXlwgilTgV3h0lSAexsQ6kEKyOI8AWnbSQkIexRpwK2t5sPmC5mtLtJcSZT5h4BJGPH3qEiY8fWdiejGY10KwmmtnEsNs4vrLWMUSpi5/YQilZjCctr43lt1D9Ji23RsOt0gxaGKFKGKj0EpVR3yAYBNxzYl7qdDkhLThWAPNzsmB9HCt41G+OQv6AQTqMzTUol13AZicQxvcD4oMg6YYa9oZUujzKl6DtJVYxhx4xng6I04Aw9ogSjzgNyLox+TBjOB0wXoyYLASLQZgLjRlOB/RGCd1BRNr117LwtOsRZ67ojLOAbJCSDVK6o5z+pMdg2l9Hec3mY5bLqaiVqMVysjYrWh3Omc5H9IZpcTEIu9Ny7lyyPUxfRTZbNJXqNzmurf2hC5Au2STlTWvr4DbblTtrS9TNm9mDnXP5M8rv648ylodTwsQp5ooircXLbOzYpGHUOVC22GrdoGpVaHhNbrRu8JWzX+aDX/wAX7v0FK/K17mhvs6z157kcyc/z6uVa1yovMpvPv4wn3jyET782If5ypnHefTYZ3nPJ9/Np7/+ORr6AdNFnyAXIowwcjBThUZUZT+ucJBssRvdZSvZYS/bZT/dE7zorEorbdBJmnSiBs2oxoG3y7a7xRXpCrftO+wGe+z6+9TjOkrcxk01zKCD7rfR3A6SWUe2mxiBghObjGYDFssJftdBiWXqcYt60kLOZIxMJ56EuCOHTt6mllYFFzqpUotqNOImrVQE1lphR9iRphF6MqAWTLim9rjUDNnRI7LRRJzyIhkr7ODGBn5sEyU2fqDTH0QMRyndvk/e84hiAd5eIK+vm3JseDQyVNcNTmmvUHbWgk2lEcYb11ukE8UOvX7CcjVlvhgLX5EsXIO0H7pCwZjYxTVprqm0gqevYntK4bneRndbGH5rLaO3vDZW0EEPJYxEQUsM7Ngi9HVyr0kvrpEPdcx+yi094WxnyGlpugbr5zdA+sSb3h9/sCDtxfp9IF0+Lt9cfqgUVCH1m+h5fqQLWfcG6Gx2j35qkw8T5ssJy9WMwajLcNwTvhOLsXCAW04ZL4YMpj2yQUKY+XixgxcLl7R8kDCYZEznfRaHY+bLIbPlkMVqxGI1YrkarwF9upwwno/oT3p0RzndBmwnkwAAIABJREFUUU4+zBiMc7qDhKwXkXZD4swnyYVDXpIHDMYp08WA+XLMfDVmuhjQHcTEmUeYOPd1v2UHXP5bNxWCm2BdAqxqdzho7nDy7POcf/UMdelg/X0lwG+Oicq/vynIGE/7zJfjYkRkFOMOvaD9mVS0PS7vXuBa9TXuKXc4de0kH/3SR/m1T72bL5/5Cud3X+b4jVN88fRjfOH0o7xSu8Rt+S5PvfY87//8B3j4Sw/zyBO/w3NXj/HYyS/yyOO/zdkrZ0j6IePpACs0CEKbNA8xByqNrMZ+XGU/2WU3vsdWssVetsdBLuTLjbiKnAgvCS2WUMM2Hb9BJ2pS92u0khbNqEkraKFGMlqsoYQGLVdGiTSUQEHx22hBGzuWcSOVrBuxWE3oT1OMRENOVeRYwUwNslmK3TOp+RUOwl124232kl0Oon0aYZ1m2KAVH9COakhBh7ZvUncD7moRl9sJV6Qud7WUlpnQHQwZjzLCSBPBF5FJENprz+bhKC3mxGUUlra+TuLUWIPz5tiw7KTfqAR4W4SxWfw88ffixCJOHHr9lOVKXD+j0YA0S4miiCD0CEJHzMW7HnHm40d28Z61N24IYrxR+tRYXgfT6eCGKkFq4SU2dmxhxjZuaOP7OqHXIXBrJLlGOk6wel1eVxJe7uSc6Yw4Kc8Lep4AkTeO5Hqz/oOBtB2qeKGylsH6ofIASN8Pzpvjjii1iDMbP7XXBkWbY450EDJdjVgezlms5iyWc6azCaPxkN6gS5onxGm0XpqJEcFRfJXw1jCxPKHyy/sxaTckTFx6w5SsF5H1IvzUJcg87MCgLlXZq+2wfXCX7co92loDze5geQpOoAnbydjEj8314zDViTJxdPQjk8EoZ76cMF9Omc4npP1wzbwoAXmT0/xgbS7/OnqDa7df48lnf49L1y7QVKprm9MSpN8oaLfMSPRTm9lyRG+QFsdbFdVq0TGbGIGK6shUjArXWze4Ur3KNy58nV/92C/y7k+9k9879zgXKhd59vrzPPXq13n68lO82rnK2Z1zfOapT/MbX/ggv/XVR/j01z/DY8e/yNXGNS4fXObq/mW83BShDd2MOPZJsoB4EGH0dapxg33/gL1on3vhPbaiu+zne1TyA+ExEVaQwiZ6JGGG8trHRQ9kVF9C8jrCES/UMX2djm2yb/nclTUOLIuGY9FxNfSgYA1Fwth+MMyYLwekowAzNbAyi3yYkI9j2kGDZlpjP9lhP9tmL96iFgvmiBZ10MMGWqzQCW2qQchNzeWK5PC66lONB6hJihPFJGnEfN5nOIzJuh5RbJPEHknq0+snDEcZni/A9AiI1fs66Ad3O5sg/eDoUFxDDlkekeUhcWqtT7NRYhLFNlkeMp2NWK0WLBYLBoMBQeATBA5pFjCe5AwnXeLMF8G4qVP8fH3N0BJe2ML+IUwcIVDLI9I8otvPybq5sPUtVJZ2YOGFDmnukw19jN6E61LIhXbKC9KYE9JqA6S/9UD2/+f6NstXsH0Jy+1g+xJuKLjRfiQ+epFecC2Pyo/1jccGQergJ87apChIXbqjjOlqzGDaJ85DwsQTs2fPwA2twpzIwQttJKNBUzmgdJLbZHsYnoLta7ihieVr1NsHNKWq+NzThOVn0dVuHdzm+IvPcvbiaXaqd7l2+zVeu36RS9fOs9/YpqVWUO12wVEWNwM3NvBiDcNtY7oSitHCdBXCVJjrD8Y9pssJvXEPN7buc1jbBNVydHHERxV+JIrVotreoy4dFAKNEpzLTEVtnalnF9l5lq9i+RpeZDKcZsyXI+LMx3QVtvZu8vLll7h49RwNtcpOfZtb9VucvX2OL536Cg99+O089PDbePLVJ7ihXeemcZuXKud4uXKBS41XeV27zWeff5Tf/OJHePT5L/D0xW/wiSc/xSe/8RnuqffoBG20SGG07DOeDYmTCN+3sX0DMzJQI4Wa16Tq1aiGVbbdXbb9bXaTXXbCbfaDXSpBhXrQoBMK1oDpy4JPHigYoYnsOHRsC9lxkG2ffT3hmtLllWbE5U7MbT2j4edocYwXeTiegeMbBLHLZNZnshqRDCIG0x69YYbpyeipRDuqCfOhpEo7ayDHbeSgjVrYiiq+St3T2fVNtjyTWhbRziKkxMMILYLEwQ8t0txnOE6ZzHuMRil57jMYJownGVFsEZf5mZFKECn4obzupsNYI8nMBxhSZRDtUQXrEsCd5gG9fkLW9Td+toofaniBhh+YdHupcCA8XDEajYjjED+wCEIbLzQIE4sgsjZuBgZRZpB0LQbjhNG8y2Qh/LIn8wGT2ZDRpM9g0GU6HTOdDxktuvSmXdJBn7TbJevGZF2XMMswswH1aMg1vcc5achpacHJ/weBAW+aM/1+QbpYem0q8u4vveAfK/+W0nAiG9MzCFJfpIWvpkxXE6I8pK22kE2xNCtjscpOsUwNr0sH93lWlDPZhlxBMpprClsp5y7ntZuAWc6BJaPJduUOF147y5mXT3H8xWc5efZ5bty7ytVbr3Jn9wa1zj5trb72jS47ed2VaSpVFKuN6as0lSq1zj5u6DFbzYm7QaEcLNPDdSy/dNQ7MkzaFNKUhvCmLxfqx8Za2FJyyf34aJ4oPhq4gUmcecxXY/rDlGbngDs71znz8im+9uzjfPGJL3Dt3hVOXzzFZx//NP/6E7/Oez7xPn798+/n8Ze/ylXlGpelK1ysvcyl+qvc0m5z5t5LPHP5Ob56/mu8ePssn33mc3z2G4/yO099kk89+1mu1q+jhCrpOGexmpPnKb7v4AWWCNoNRPiw5ndQ/BZqLCEFTdpJm2bWpJnUaMZV6nGValCjGdTRgiZuKGFFEi2nQcWxuK3EvK6lXDNzXlMHXJDGnOnMOCUtOC0vOCNNeU3p0U4mhN0BSR4RdQPCLKA/6LJYzJhMR6TdEMsTXt6G30LxGkieYCqoYQc71ooboY4R6CiRSj3uUMvbNPsyrbxDJ5JQA/noBBibgv0TGvT6EdNZj8EoJu+561FG+XGzyu55c+Sxud8pl4quL63B3C9OsOJronNOMps4PVpU+qF2lDCeOGRZyGw2YbGYkaYxYeQSJx5hZOAHGq6vYDkdHE/G8WRsVxLht4m9psJaroJhS+hWB8OWsFx1HUPmRyZxFpD3E7r9lLyXkmQhWZYwnAyZHh7SXUEznfOK1OeMtORE+43A5ZCT0lE015vJL78PkLY9GaMA6M3l1f2lrYUipVjkyBzIKLpnj/F8yHQ1pj/pEWYB2wdb3Lx3HcVsIxlNdmv32G9s37dYNH2VllpbA20Jsnv1rTXFrZzflqyKzYXcJvWvHLnIZovd2j1eff1lzl16kVvbr9NUqrxy9TznLr3IjXtXef3OZbYrd9YXZ5A565FG+fsuXbvA8Ree5ea9m3RHOYNpDzs0CmvW9sZN7ZtBulRHfrP68UjOvvbyKBaUtqcWJQxyeoOU+XJC1o0wbAnFbNHRG+w1tnn93hWaep2aWuV29QY3Dq5xq3mDW/IttpwtrrQvc37/HBf2z/OVF7/CR373I7zzt9/FQx/5RT702Id59LnP8ztPfoJPfePTvO8z7+e3vvIIN2u3yMYZs9Wc5XJJnmZEYUAQORvc7kIp6XcwA8EYMBMFPZbQoxZK2KATtGgHEnIgY/kKXqCi2y0alsS2k3JB7nNK6nFc6XFcnnJcWnFyTemCE/KCs50+l1s+WjYiHg7oDnLybkK/32W1mjOdDgjCwvc86GD7TQy/iRG2MaMOTiyk05YrYfsqVmKgpopw6stbVNM6lahKM2igBJ2jMVWor20QprMevX4kxg4F/3lzf/NGVX7Pg4vE+1lTRwB99H168XuOSnTdBklmC5FM4hDFrvAqX87p9TKC0CGKHcJ4c65tFPmJOm7x+m82AaWR2lGwgXmfJYT4vAgOiGyixGc8n7BczZlMR0zmUwarQ1rJjPPNPqc7C05KD6a7HHJSWnKqSH55E6R/HyDtBipWMWN9407aOAKTaFNRKAA6yGy6o5TpcsRw1ifuhbiRheGqHDT22G/sojkyDbnC7Z3rVNt76661rdXZqd5lr76FZDRpyBV2qne5uXWNW9uvc3PrGtX23toZrxR+lM+zBNSyq95kTRiegmy2aKk1tit3uHLzEifPPs/FK+d47tTTnL14mts719fdvemr69+juzLV9h7PnnyKUy8dpy7VyAYpk8WIIHPXc+mjuKz7QXoTjEsp+CZYb4aXWoGCE8hrVzThtKcTRC6T2ZDxdIgXWliuglYIYzpGg5Zexwg1zNhA8dvUjQPude6wpd1ly7zLuZ2zPHP5aT719Cd4x8O/yq997F186HMf4nef/10+8cQn+NhXHuY3v/RRfunhX+LtH3iIx5//PczIZraaM53NWS0PydOcJI6IU//oNQ40bF/BKahmfqiIFJ9AOPHpgUnLdzjwQ/a8hKqT0bJj2qZP1Um5ZYx5qdnnnJRx1etz3Rlzrj0WUU7yISdkOKkseUnqcVUN6KQ54bBLb5QLKloRIDufD/EDA9uXsCMJK26jxy30uI2eSBixhO61MN02big8LbRYohk1aKTCNL8WVenEgmZnFaIsJxQg1R1ETKZd4sQhSY9oqqJbflBLoH3TeGNzv5Nk5n0gvfl9UaIX45ESmAXAbgJtnFprwI4Tl24v4fBwznjSJ0584bgXm98E8mVHHqcWQawTpVZRZmGmpq1JAU4gFyKx4nNfXYN43o+ZHS4ZTYd0E5dB6jGfjugvVtTiOS9LfU535pzsrDZGGwVIS0Ui+ZvLxf/3IO1tKOPKrvKNllgPMg781CYdhIzmPcbLPtkwWkuby5+juzKK1b4POMuF2E71LpXWLnXpYA2Mqt2hqVS5uXWNp499jRcvnKTS2l13z5s+y+XzeZCbXZ4IJKPJTvUuV2+9yjeOP8mj/+bTfP5Ln+GlV17gxJnnePHCSZ49+RRnXj5FS61x0Nzh3v4tZLOFYrU58/Ipnjnxda7eepWmXMMJRWrIcNbHT9zieahrMN50G3swVfrBznkToK1AwY10vFAvKFMKceYxmvSYLyfkvRjHF8dUNzLEaCY2MEMNOzFRPJm6fsB2+w7PXHiaT3ztEb54+nf57a99nN98/CP88sce4p0f+1U+8In38ztf/m0+/sWHecdv/gof/Oxv8O7ffhe/9JG38+iTn6Njdpgtp/T6PdI0Y7VckWcpSRISJC5eXJgYFdx4vxAU+WEhO/Z0HN9GCULu6gGvyAnn5CEXpAkXOmMutPuc74w4255ytjngsh6wF/scOD539CFn2wte6Cw53VlyRp5wxR6yG+W0Ug+z6xIPI9J+hGWrRJHDYjEiy3382EQPOshRi07YQoraSFEHJeygx0chC15qYac6naCJXBg9KWkHI1WwM12YY8UmQeoIgJ51RRcd2/exLv5dVQL1JgXvQdbUG41GSpCOU2td5dhDgHURIhDrhfVpwHwxZjLtF6MOaw3oQlRz1FGX5W9YPpT+PH6sClAOhW+2G8hFEo2EbrXWXfdo2mO0mpDkAWmo04t0RpnHaDYiXR1STSecafc4Lc042S6B+lCoEwuQftOT+vcB0m6o3TcPfnDkIYDZFJr/2MKLLcLcYzjrMVuN6E8zwtzZ4PrqRZdt0lQqbFdur0G7rE1/ihL4VbvDXn2LWmefllrj5NnnOXvx9Nqsf5MGVz43L7HWwF3GW5Vfk80WO9W7vHb9IifOPMezJ5/ipVde4JkTX+eJb3yFrz79ZR77yuc4/+oZrty8tO70a519DE/hlavnOfbCM5y9eJrd2haKKRHlIYvDOdkgXRvYmH5nDcJvBNQPdtObHh5rR7xQhAik3VBI04uwBRFlZhUJ7hZh5ogbUkG/MyOdirzP9d2rnHjled7zyLt5+PGPcezGMZ659gxfvfhVPnvsM3zuG5/hi89+ga+/+FWOXXyG45ee47WdVzjx2jEu3jmP17eYrsbkg5QoDhgO+8wXU8LUo1SDHt28NZxYlJvp6EEHzWnieBpOYCOFIXfMkJflmJfkPuekMWelCS8oI05LQ852xlxQcm6GPq8o+1yWZK7qI16SFpxuLzjVXvBCZ8rLao8bbsJe4FILFfRcw8p0NLeDG+iFy1xGkDgieSWSkaMOcqygJApGamAnFl5s44WCq5/0AuxYxwhl9FDCijXspHArLG76fmKR9QLG05y8FwqzpEj/94L0JnW1nD+XQpZ/G6BvVjnWyHse/WFIt+8XYw6z4E4Xp5ZAI4pdRuMui+WYNPeI4iOQfhCs1530faZp6n2P/fhIEWl7CqajFBmSBmkeMluOGc56gv7pSgSeTBTpxJlLbz4kmk25pMS82O7xorzglHTIsTVQL9/kUf9+QdoL31iAcb8hkb428g8zn9F8wHQ1LmwzdcoElc30EStQOGhucXPr6n18YCvQUO2OCJjNHPzURrHa1KUDrt56lXv7t2hrdb769Jd57tTTtNQastlCNltUWrvUOvvornyfIVHJLy752eU4RXMkFKvN1sFtLl27QK2zz159i3OXXuR3H3+Ui1fOcf3uFV65eh7Nkah19rm1/ToNucLJs8/z1PNPcGv7dS5du8Dd3duYnsF4MWG8GOHGthhhRNLayOmNFoelM1/59dKxT3NEunqYOwzGPUFRXM0YjHOyXlj4egsDnjiz6Q4ikp4v5u6JiZfZaIHKdmOLr5/6Gr/z5Ud45KuP8FrjMjvhHres22yHu1zuXObY1ed4+d5LnL9zln1tGylsIgVNtEQimQcMD7vEfV9QHUOH6WJEf5wLb5BEE8KZ0MANjSLlQ8eIFdpegxvV19mXd8SYJ1DRI4tOGlJLcipxn1rQp+JlHLgxNT+j7o84cHOuaU2O7d/idNPmdHvKKWW1nkk/Lx1ySp5wVk65bIbsRCaNrE09rKFGEkFqMZ0PWTFnUvx/jFYDBqs+g9WQ4WrEaDFkMhswnQyZDPoM+3263ZQoFmrXIHYIU48gcnF9a50sZAcaXmjQG0SMxpmQf6/nw//uTroEZ8fr4HgdvED+JrZHCeSbND0x+tDXi8Os6wqhTNERi45bI4hVvEAljCx6/YTV4ZTBMCnENIIJUgJ0CdJxapHmDnFuEiQaXiTjxwpBouLHylFFJmHiCIpeLIRmURLQH4rkmKwXiMi7yFif5KxQxYt1or7PXjrgpU7KGXnMKXnJsQ48L/GmbPw/BEhbbgfZatExmuIIHemFL0RRkYEXOvihQ5T6TOYi0TkfRDi+ju1rxaiivZ7RlmMI2Wyy39jG9AUbo2RRbIaF6q6YV+/W7tGQK+w3trl07QJfe+Zxbty7ykFzh53qXa7cvMSxF57h2AvPsHVwe2105MYmstlir76FHepEXW/dYZc3n7ZWZ6++xdVbr3L24mk++ehvc+yFZ7i3f2vduUtGk5ZaY7+xzXblDmcvnuaVq+c5ceY5Pv+lz3Ht1hV0RyXuhsxWE7JBglPIpAXz4SifUIC1CNu1Q2nDiU8r/kyMbILUZTgbMllOyYddwiwohDY+We6T5g5hpJP1AqLcX/uANNQKbaPO1Tuv8MypJ3np6otcr7zOzfpNOlEbKZXZVre5Xn+d5y4+y2cf/wxPPPt7nH3lBaqdCn7mkgwihvMB08Mx+TjBiQ3swCDpRswOp0U8l44ZlhadIpVknRCf6rSsGlVlDz2QC19nXWQYZipmz0TNdTqRjF6Y0FuRhexb7Nsmr3ZkznRcXlDGnGgvOdkW8uLn5UOeV1ccU+aclMe8KA25qIbspwb1uIOVq0SZRb+fcMic4VhEu+WDkHwY0R3GDCc541mP2WLIbD5gPh+zOlwxXywYjgbkvYRuPxG84MKawAttvKCghoY2w3GX3iAljF380Fqb+/vrsvALZ0Q/tPHC4lQYariJ/n+z957PcaVXmqf+2d2NiZ2ZmNmdmJltN6NptdSt7pJUKknlLYtFT5AAQRLee2/SXe/9vel9Jn774b2ZAFnanojtD927rQ9vgCiiCBBJnPfcc57n9+DGGl4mYqv8zCBMrTxIQ8DJbjtbQZl8vxOeqDvEmWixFcJYJclM0qrLcNih220Shq4ooBPDWQ5winMfQ5xZxJlBnOlEiSj2024+NYkSizB2iFOPOPVJ0oBaLaPdaTMej+n2enixL5aJuW/Cigx0V8F2yzTqFkk74cyLmS2nPJUHPJbG+Zhj9Kci/U8u0l4F3ZNETtzExRbfFmknNnADizD26PSb9Edtqo1oKucxXRndeVe+5yUWmiNxVjji9Ppw2jlPiud58Zjd481psS4qlxyc7XBePOb0+pDXy7M8f/WYk6sD9k622D5c59XiCz746O/47Se/YutgDTc2p8vBt6uveLX4AjsUqc2T4n1Xu2yHOvun29x/8i0ff/kRh+e7HF/us7m/yovXT5l9+5ztw3VK6hUnVwds7K2wfbjOl/c+5aNPP2R1a5myWuSydE6jU6M/7lLvVMmaCXEtIqoGxPWIMPOmOYkTqd7t90ZgNkWyt05cixiMR0S1GDuycWOHIHNJGgFpI8CNNJxAxk50JKfE4fUue6ebXEonbBws8eLtY/bO1pHdMnqkY8YGXt3FTAwu5HPmVmf57PtPefH2BUfnh5iuTqvfpH/Tozfq0u63SBsJXmzlYySTRrdOd9TBix0MN+cXJ7r4t5DoGIE8PWaoYARyHs6aF+lExkwrVPxLrqxTSu4VSp62orgVyp7ChWuyodq8riS8KLd4We7wWurwWh3wXB4IfnFOW3smDZlXUk4Tm6tYwkgF5a2aBdyMBzRaKY6vviNfnFiks3ogRkaxS1qLabZr9AZtBqMuw7EAarU6NaqNWOAJ6gmNVpVWp05/2KHdbdDq1Gm0MhqtiHorpN6Kqbdi4V7NQpIsJE7F26weESauGLvFBrovUdIv0NwSdv41Tg1h7xXp92fIP5ophwpeIOGHMoKYZ9EftBgMesRxOE03n1jOJ7Q9wQYxpuG4k+59slQUND9nyrbpdBsMR11ubgaMRn1arTph5OOElvjzfRnT11BCl6JrIzkmUeZTbwZ4jRrHfoNXcpMn8uAOKe+fv9D9f/n8xPYlrFBwcu1IxUnEP7BJsogTGkSpR7ffpD9sk9YCAdrxVQy7jO3JmO/MisXS7qpyxvHlPseX+1Mb9UTRsbz5lnuPvuayfJozncsU5Av2TramhXp+6SXru8tsHayxd7LFk5cP+P3nH/L1/c+ns+Pd401eL89y79HXbOytTOfXk/HHu+krOmXtmr2TLS7Lp9OPq+gFDs52pqOU8+IxFb0wvTxeL89yfHHA25XX7B5t83zuKUX5mnqnSqvfoN1v0hm0aPYaNHsNeqMO7UETOzRRLQnTm7BMbl2UYizj0Ow16Aw7+KlIndE9iQvphO2TNXbONziXjyga5xTtS0reNfvFHb57/iXfP/+Kr374mJWt15SUC9HJezpOYOEEJtflC5bWFtg72kYzZdr95vTrusvutgMTyzewfFUsjgOD7lBIKC1fdNZeYmBHKqpbnhZlK1KnhdqKVOxAF8jZWMeMFbS4wmF5h43zFa7NcyS3hGJLGL6KGVsYWUAxiDi0YtbllA054tjO2HM6zJZbPJvOMG94Ig15pSacJTbXsYSeSriRSpJ6DAZdur2G0Ph6xp2u2MLxxfuiy7XwQn06249Sl7QW0uqKot0fdhiMOvSHbfojcXrD1vT0h00Gg1p+mgyHTdGhD1v0hy0Gww7DYZfhqMtg2KHTa+TmIxXdltEtoUUWOuQ7tvDktqP+xwq0GHtodwqtRpRYtDtVxuMhtVomjCx/hK8zYYXcxaeGsU6c2rlyxSXNAlqtGqORYNkMhh1a7RpZNSBOXKLYxgvEktgONCq+x74RsKXH7GoxlahGVA1J6wFhq8m+mfKi0uKhPBYgpj8tDf9pRdr15TytuyK24LGBF4tFoRMIuEyrW2M47uazUgM30DCdCk6g4PjyO92qbAqHXVG55OTqgKvKGU5koFhlLkonrGwt8Nk3f+Dp7MOprO74cp/9022OLvamo4dr6Zyicsnh+S5vV1+xvPmWNytz3Hv0Na+XZ1ndXmRp4w33Hn3NvUdf82jmPs/mHnF4vsvB2Q4HZzvTdPD32Rp3F5eTpeNEG32Xaqe7MufFYyS9xJvleVY2l3i78przwuk0fFcxJUpKkZPLY3aPdjA9g2avQZD6GK6OnRtBJhJGsdw0iWshvVGXpB7jhBpeolFUzzi43ubF0hMezH3H5vkay4eLLB0t8Gpnlq+ff843z79g42iJq8oJuiOIZ46rEYQO1VosYqb6bdEJjXv0B22qjYS4FuBEFm5kYfk6hqtiepNcyTK6KxFWPQY3faqtTGAxE0ck17gVJKuA7kvT8cck78+OtTwRXiw09USm5F+xfr7CxvkqRfsK1ZVxQpsgcQkSCzfSMSMDK/XR4hA1iSiHAQdmwhupxbPyiMcVEPrpHq+VkNNQ48K7FujQWMEPbZqtBt1eC9czsF0zBw85BJEAEIm3DkHs4OYSM+GmNXIIkYkX2HihTRA7eXHXsVwNwxaLMzcw8EMT31PxfQ3f13B9VaSmBAaur+MEGo6rE4QOrXYtH6/06faapFlIGLnTC8QNjPyymBRqY1qk78rw7s6UJzrtOJ3I/1Ti1KZWjxmPh7RazRys9C4MbULdCxMzN9YIzEOUmMSJRVb1aXeqDIZtxjd9ev2WQKNGNmFkTuV/QaQSJwpRquNkPldRjQUlY05qMlfM2NYy3DQkSw1qmY1Xq7GmVXmmDHgk3wj+9J8K9f/7Ih3kyStioaDmCFLxQ+eHDq1OjcG4TVYPcHxRnCX1Es26xosUwvTHsVSTscZE1jeZDU+Wg2s7S0hGcVrUjy72WNlaYGb+CY9f/MDx5f50Pry6vcirxRecXB2gWGXOi8fsHG1wUTrh+HKf18uzPH7xAx9/+RG//eRXPHh2j3uPvmZp48044p1LAAAgAElEQVR0CVpSr6johenXcnfJOCnQVqAhGUUuSicUlUuKyuWtQSY0Wd9Z5dXCLIdn+8y8eoZiSqiWjOnpFOQrvrr3OX/7wd/w8vUMdmAyGPfJmimarVKQzwT3N9AwPR03cmj1m3RHbYLUzWfWCsfXO3z3+Av+4Q9/y7dPv+RKu6BgXHNSOWL7fJOtsw2utHPMUCNMbbHc6mY50rLLDX2GI9EFpVlAGLn4geBmT16jP8YcmVjka52M3rhLXIvyS0gwuq1QwczPpDCLBBBx7FDFCQ20WKYQXHNiH3NsHVAMr9EyGSs18CKHMBYzdterYDpFTL+CHsiUbJUrP2LHqvFK7vBMvuFRZcyMMmZOabMX1DnzJU6sE8r+BVpQxvRNojRhMOyRZhF+6BMlMX4YECURfhjcOQ5BjtyddJeOL5x3piPQqLfjEpEIb7kKjq/h+BqupxEEIgbLzccIplvGCATL2Y5EIESQc7BtTydOfYajLuObPsNRl2a7hh86GLaCZlbyJPmJeUTHciq4vpIT8YypsuNW62xMi7Q4NknqMxj06HY77xD2HF/JcaX6dOSRZEJK6AcaSerQ6dYZj7uMxl3anTpp5hJGZi45nFwUd9kjCnakI8cR+16DGanBs0qXuUqTTSUlqKWkiUE91qjWAqxGjx23y4tKh2eV/p900v+UIh0lGn4s51teddplhIlLo1VjMBawdYHv1MWLH2tEmUGY5jKe1HpHYjeZF9/FbTqRiLqSzRKaI031zdfSOQdnO+ydbPFmZY75pZecFY6mhWT/dJvd480fpaHchRSdFY74/NuPp/K6v/3Vz3j4/HtK6hVF5ZK9ky0ko/ijaCo71NEcicvyab7gVKf40bsfZ3ga9x/f47cf/4aVzSW+uf8VB6d77Bxu8Wphlu8efsH9J1+xur2AZBTxU2dK9lNMmZJykYfjSli+QVJPph2rHU66UhXVKXF4vsOblTl2DjexfJ0wD+ittTJavTq9UZvhTZfhuEN/0KLba9Bsp2S1YGr9dQNdSOJ8HTcQ44xbc40yDerVXWlqW/cSi86wSbPXwI0Em9sOjKlRZ9I5O4kuFol39hZ2rGEmCkpa5jq9FAS69IxCdkU5K6BVZcFoDivIbomyUUT1TZTA48qyOLFiNowGr5QWj6U+D5UbHkkDXkptFitVrpMWxVDlyjmn5F1Qsi8xfJMgSemPhtQaNaI4IYwSgjAmCGM8P7w9gVh6ieWadqcg5+Gw4e1owA1EkXv/fdtR0K0KpieJv3+qoicSalhCDoqobkmMf8IcbeBreKFFnPk0WgLYNRz1aPcaZPUo7+716SLSC8QFMLGBp1VnqpUW590iHUQGQWjR6bQYj4ekNe8dzvvdIh3eMckEkUmrnTK+6dHp1gkjF8c1cLwKrl95x2hzK/tTsEIFxde58EJW9RozcpcZqct8IeHCqeJVE4LEIY4NstSiWotwmx12jAaz5c6fivQ/tUiHiUKUqoSJlsfTuzTbwn7b7jSI07vcWp04M4kyY9p9T4BIdzkYReVymkIysWu/n+E3MbW8XX3F7NvnnBeP2TpYY/90ezrXPjzfnSaaWIE2NZuUtGtOrg8paFecV054sfCUhy9/4Pdf/paff/A/+Iff/i2b+6ucXB2wuP6ai9LJtGN+H5CkWGXK2vWUEfK+3fzgdI8PPvwlP//7n/Fi/jkvX89wdH5ARStRqFxSUs9RnWtMv4ITqXiJSdaK6N90yJoJdqhg+hKmr+PFLo1ug/64R5B6osON8s40FD/Y1UZMt9dkOOwxGg1y+tmA4bBHu10nq0XEqYcfWni+cCnaoZrvFsQxfFEwJg5I3a2g5aChu6G4E6hVWHXpjTukjSSfUxvTIu1Et8X5jxbpRBWAo/Sa8/SUk+opl40LrmqXXKfnXMfnFIJzylGBcihz5Rqc2z5nbp0Ds8XbSoMXUo+n0oAHyojvlSGPpQ5z5SoHZgM5rqMlFmpcRgkKqEEFJ3Zp9ft0Bn2iLCaMEvwgmp5JsQ7CmCAK8QInD3S47Zjd4DZ4+S6Q3/GVHwVc+LGVv1YqVqpjpgp6KqMmZdS4hBaU0CORWKP7EopdwgkNwQ1xNNzAolqP6U1GC4MW3X6Ddq9OtZkQp+504RlGJnFiU6sHJJmT66DfL546YWTTaNQZj0c02sn0axZ6Z3naUXuhRhhNbOX2VGOdpAGeb2I7Gn4o4QZl/FDKgVFafkyCxMKMHcphyLFfZ0lvMiO1mJMaHNh1jKyBm7j4mU+Q+YShTuJL1JspRq3LitbmWUUYWn5savlTaMD/tEgLzaaWJ0kIR1OzlTEeD7i5GdPv98jqcT6zM3OugYkfablbSZnOWifFzQo0CvLFdMTwvoPxroFl62CNJy8f8OTlA86Lx2zsrbCwNs/cwgzP5h5xdLGHYgtOhuUqKLqwj+9d7nIkn3JknLOvH/Fo9TH/7aOf8p/++j/x7//83/KLX/+M+aWXPHzyHd/88AV7J1sU5IvpEvPumVwYG3srvFp8weL6a06vD4Vd3pFZ31zgd7//gMcz9zm83KOgXiIZRTSrgmFW8qBPWVADQ21qqW11q/RHbZJqhOvbBJG4/IbjLo12hu2JTtcJFexQxo0NslZCb9yl3qlRbaaCIJi5BJlFkFr4eUyYlYcRWL6SJ5bLKEGFSighxTJqomLGGk6oYuRuzsmy9H1XqRs51NpVeqMOQepOLe+3v68LvkisY6cGZqIJI0ikitCHREZNCxTjCy7CU87jM87iU47jYw6DQ07cA4r+OeWwQCmUuQ5dNjWP+UrGTKXHk8o4txB3mdU6PClXeaU0WJESSl4NN0pwArEjcQOTIHZxQ4f+oEej1cAPA8IwJggioijB8wKiKCEMY3w/JEkS4jTAj2zCxJmGOgiVhY4byD9y6U3ejyYjkkQsUb1EBC7b+d/fChR0r4LuVTB86R2T0lQ7Hyg4noTjVPB8lSA2qTUzWr0u3eGY1mBMOhiR9Yc0hyN64xGDocCS9vt9ev0e3W6TdqtKrRGR1X2yuk+S+dRrKaPRgG6vns+SLTE+8SRMX8IKxPEjVVDxUodOv8HopkdSFd23iKBTcCOxY/IjAy+ysSMH1TO5NjUO9JA1vc6c0uK53OS1UuXUr6LFIU5s4STiUncCwbSOUp20ZtHsJni1KqtqixelLjPlAU+lXA8v565EefinQv2PFWkhtjem2W1Z1Wc4Ekkmg0GP8c2QVreWc5zt3GSh44aT5GN5itycFD3FKk95HJO58PuxUJPueqJJXt9dRrUryGaJ/dNtHj7/nicvH7B/uk3FLCIZRYqVc8rSBaeFQw4u9zhVz1m73ub+ykP+6vc/5X/9s/+Nf//f/h3/8Okv+fbx16zuLvFmaZaNvRVOrw+5ls6ns/B30KJ5Zz1Rn+ydbDG3MMP61iKb20vs7K3xYu4xz+YeMbs4Q9koiGKfzyvdQLAsbE/C9mRsT8H2dMLEpT9qM7oZ0h/26fYnQQcdotTF8cWjthsJsl5Uc+kMW3SGbZFlFzu4sTUdUUzGFIYnvWtH90WStOxXKPklCl6RoltEDSThDgxvg2/ffy0mRbozbNPuN/Pu748U6VDFTQyczBSdZK7wsDwJPSihBNdU/EtK/hWF6Irr8IrL8Jyr+IpSXEBPKlipjBUr6InDqROypFZ5VunwRBnxpNxkUW+zabb4Nz//mFO/z6GWsHZwhhN4VJQiYeyi6hKqLrO7v0ucJjieh6JqeF6A5wVIkoJlOdi2i6rq6LqBZdksry4SROL/1wyJILbxI4sodYgzWyR/33Ho3QUVeXlgsRvruLGOn5rvmLZuU+CVaZH27hT1IDEII50gVG+jtBIfLwqwg4iK6bMrm2yVVM4MGyOp4lcbZK0uzf6YWmdAezSiPx4yvBkwvOkyGncYjdv0+y3G4x6DYZskzTkeiYMX6eJ1i/IGIJTzxaJFs5MxuukSZ/mIJBGmLCfndoSJTVKLCLIQPbApmDpbBZulQsRcscZcOWPTyJCrNczYxI6UnDho4PkOSepTqztU6waNpkutkWJlXTblOrOVHk+kGx5J3MlI/OcvhP+Sz0+i5BbkklYdur1anlRcpdWuiy31oEmzU6XeigliK9dhyiKCx6tM58d3i/SkIL4PtZ8UiclMelLQH7/4gRevnzIz/4SHz7/nw48/YG5hhpn5J2zsr3JVOaOiXlGWxRjFCDW2L3Z4tjrDV3PfcO/1PX7x2S/4m9//jFcbs7xen+eL+5+xurvEVeWMonL5R23vTmTg+Aq6KwqfGSicXO3x6s0zvn/wBb/+9c/58us/8OrtDPNLL/nqh8/ZPN5Azrt7MftV8+IsTxdSlqthuRpB7JJmGd1enzFjuv0WaS0ULI68A3cj8T3KmjHDmwHVZoYT2rjRxOquTx2Mk2J918Fo+kKrbMQqSigjhxJapBA0HOKGh5f8mMdy95LyYo/eqEfWTDF9beogvR1jCTu4m4oirUUKsl9B9SpirBLIGG4ZI6hgJypGLKNFMloio8YKWqTgJBp+JGG7BXRbouT67HltnssdHitd1oIep0EbKWjwv/zb/8IPzxe4//QVK9tbfP71ZxyfHvC3v/wFn33xKa/fvubV/DyyqmFaDl9/8x1HR8f8h//wf3B+fsmf/dlf8O2395AkhYcPH2OaNi9mZwnjkNlXc5xfnLKytozjWYSxS5ADiiZo0Il7b/JrJ39aeYf8+F6RvoWQ/fi4OdxoCuKP9DxoV8P1fCw/pBL6VEIfKQrQ0oRzzeTajih4VQpBk3LUQq92cBs9gnqHoFql1mnRHw8YMpimi0eJK57OfO2di8PxZZGiFJjUm2memenmTYKILrMC0WQIM42DE5iYoYWbhQT1LlrS49RpslZ2uPYTzDTATlScWMKODfwsIKul1Gsh7YZDNVGJA5V6FpDVUy78GjNSk/vSkIfKmKdyn6fyIA+4/ecvhv9Sz0+ixCBKbKLYplYPGY3atDs10iwkq4YMBmJR1e7VaXUzas1wOvfyIjHPe78zmxRCzZGmc+n3C8NE2VGQLyhr1+wcbfDtgy95NHOf7x5+xa9+90t2jzdZ311mfXeZubfPWVl/w8n5HoYtEVQdzsonzK3OsnW9yYO3P/CXv/oL7s99x+vNOb5+9BUf/OHvuZLP2T5c5+Bsh4peeOcymVwWql2kqJ1xKR1Tsa64kI64lo7Z2V/iyeOv2d5d5vmrx3x+7xM+/Pw3PJx9gOJUkMwihi1he8p0CTRJRg8ihyQLcndbncFoSG/QI8lCvMDKVQQqllvB8mW8xKLVr9MZtqchvNZk1vxel3YX0CRUIwpOrGEm+Ul1zESbFulbWt+7EKrJa5I2Evo3PQGO8tTphWXnSzAnyh/vUx0j0TipHDG/PkvJvBJfU6DiuOJ74IY6lidGLGYgYr6syMAKdWxfQTVKKI7OlROxbtR4rnR4qjRY0AKOdAs3jPi//ut/wTItrgsFtvc2+a9//p8wbY1797/hd3/4kJOzY5ZXl7m8umJlbY3Dw2OiKObf/Jv/nThO+eUv/4Hf/e4PNBot3rxZII5TVtc2MC2HTz/7jKWVZc4uzvAClygJ8txNc4r2dH3lnZGHF2q4kXY76rjDYTE8CdUuTS/PCbdlgqmdXK7TdKNEE+aSVOi3wzjACVysyMCMNGHFDwzsJEAJYs4NnwM1YF1K2FCqbGtN9s0Wl16HStjCqrao9YeMxgMazQzXM9Etoc2+lZOW0cwijq/i+Aa1Rspw3MOPbCxXxfQkdLeE7pawXAkvUPOnCYsgsYmqLmFm4ldd7GqCUY2xMx83MfEjFTdPrvcSl6waU00D2g2PaqrTqAf0B11qoxsKjQEvtD4/yEMeKSOeVHo8rfR5LI3+2Qvhv+Tzk0k8fbUWMBy2GI5aVGsRceIRJx6NlghB7Q4a1JqRsCin1vQxKcyMPzrOcCJjarW+WxAmRpO7dD3DU6joBfZOttg/3Wb/dJvD8132Trb4/vE3fPX9Z8wtzHBROKKiXKHoRbzEQvdklrcX+HbmSz7+/iO+fPwpm6cr/M1vfspf/PzP2Thc46JyyvreCht7K8y+fc5Z4QjFKk812leVU7aOVzkp77N88JZT5YiDwg575xu8WXzG3t4SuwdrbB2usXm0zsLOAsv7y2wcrXN4uYfhytj5DDqrBzQ71dz4I0Ybw/GA/rBHp9cS74+6dPpNqo0YP8p1ub6Gn7r0Rh2SeozpGRjupKMVo5C7zOq7jJDpibVbN2Aoo3kVjEDGiTV09139991j+iqNPH3GjRxMX8PwZDH3zl8bK9SwYhU9VjlXT/nq6Zd89/wbKk4RM1LRPQkzl6zZrjqVr9meKgq2r6J6KkbiUnRdDo2QVSVltlznqdRlRm6wpNgcKhX81Gbu1SOCyMRwNCrKFaXKGW+X5jg63eX4bB9Fq3BdvEBWKywuL7C0vES5XKFYLLGwsMTJyRmHh8dkWY2zswvq9SZb2zukWY39gwPWNtYxLB3TNghjjzBxp7Kzu3jQydjDCzXsOyEOkw55wg2fFOdJoZ5enPnHiMKuicssUqZS1zCyyfIIKz93KlquhB+oBKGOH1qESYAdp5x5PVblFq9KLeYqPd6UW6xWEvbKNpIb0B/0GA67Qpcdu/iRjRvfEiKFnFDHdg2q9YzRzYA4C/BCE8tX0b0KmlsWn99XiSIjx59aJJlJkpaIswpBqhNkggoY5BZxJzKxYxUvNIlClyR06eZJNt1hn6wzYt+osVRJWVKaLOhDnpf7zExCAco3f0pv+UeLdGSQZj6dbp3RuJuL2S0Blskto51+g+G4Q1YPiTNnOpf2IhUvVvPH4Xf10pojcVE6EQu4O5l/73d0kwXiwdkOq9uLvHj9lM+//ZgHz+4xtzDD1sEaO0cbYmQhnVOSLjg530Mzy2hmmfXtRX7x4U/5w7cf8mT+B3796d/xX//7/8ns4gwl/ZqCesn67jLfPfyK+0++5axwxNbBGq8WX0wvkcPCDkelXTYu1jhSDznXT9i9WGd+8QkV6YT94w3W91d4sz7Pi+UXvN1+y1HhEMXJ8a6BTqdfZ3jTpTdo5VbiGrVGlSSLsV0d1aiQVH1qzYRur8lg1GMw6tLttai1MhqdGt1RBz/xsHwTyxesDydWcGJ1Og+dFIi7BeOuimNSJFS7hGIV0bwKqnMrWZwgYSdF241N2oMWWTMTnzfQc/7Irb7dClTOK8e83nzF5w8/5fHbR5yrp2ihuBAqVgHJLqF5MsYkXd2V0R0JwxPZhkqkIdcyduyMOanO03Kbp5UhTysDXpbrbJs+V4GBnipoUQEjUXBSCy/QhTIhy2fGqUWUigXgJFS43qjS7w9oNFpUq3WiKCFNq/h+SBynJElKkiV4gUcYB1TrWQ4Q8gkTjyC2CaN3YfnCiq3heDm6M4diTYBZk0L8owCHOyOOSaftRAJSZUV3inRuYIkjhzj28GMX29NwXZk4VEkiUSjD2MINPSpeg/VKwlypyXOpx0ylxbbVRo6buHFEs9Xg5mbEYCg02Wk9Isx8/MTGSwRbRDgwHbJawuhmSJpFuIGJE+aKnUgU3SjWSSKNJNaJY40oVklimTjSiCKTODKJQ5UoEIECVmRiR7KQDwYO9WrMaNyjMx6QDcZcOnWWiiFnTg2v2kSN6iyVU56W+jyqiCDbP4UC/GNFOjaoNRMGow7tXl0YHzxF6DdjUYyrjYj+uE27V8OPLSxvAn+XsAP5j44zJvFT19L5Hy3S7+BGfY2L4jHzSy/5+v7nvFl9xeHFLsdXB/mfcYFklji63OescMzO0SaLq/OcXR7y/MVD/uqv/zMffPRz5pef8+vf/YInL+8jm0VUt8Lx9T5bB2u8Xp5lYW2ek8t9ljbe8M39zzm+2Gf3cJ3T4j4XyjGnlQMK5gXbZ2s8nr1HUT4mSg10u8JF8YSdky1eLDznm8dfs7y7SEG7zAudRbNboz9qk9USwtgjSnyCyMN2dSTlCkW9xo+MnDNhECUujWZKr9ekP+4yoC/s2IGQvwm5oIwVVEQKii9hBTITHojhVfL31bxI63n3O+Fc5+kwoZLPje+G6OZW7sSh3hGqDje2UW0p77Yr+WO6AEaVzEs2Tld5vTXH9uUmJU/kF6qRRMUrInklNF8SXXxewDQn12GHKlasoMQa52HCG6XBM2nEY2nM01KH+UqTZSXi0HMoZhaFqIiSiaRxr24RpibRJLIq0YkyIZMTIzedKLWJYo9qtcbNzQ2NRps4TgnDiDiOieOIKAoI8zDdpBoSZwG1RkK1HhNEIh7MD/XpHHpSnE27jGGVMOzyO3uAu8k77z/VOGGueMln1aYn4acmfmLi5VZwMWLMHYaxRRzb+IGB5006WJ0w1IliYWt3Yx/JrbJZ8VmQEhbUBvteG6nawavXiHLuyHDUpd2t0+u3aLSqRGmAG4oUcNe3CCKPKAlIqwmjmz5JFmI6qgg6SHS8WCWIVeLEIE4MktTMvxaNJLSJI5c48kgijzi0iEODIDLxIgc/NogShyyN6Pc6DEdDokYTPW1zrEWUwyZJs0qnadFselTCkAU55YnU55E85lbd8SdJ3o+KdK0Z0ht36I06+Kmb40oV3FhQ3JxImB2avSr93I1mBwJbKua76o+K9OT9onL5Difj/aXdBCtqB4LrcVU5o6IXKMgXvF6eZXHjDdtH68hWmbJRZON4g+2zbc4qp2wcrPLkxQN+8cuf8lc//c/cf/glL+Yesr6zgGqXKCnnXJaO2D5aQ9YKVJQrVKNEsXLOyvobHj75jqXVeXYP1impF2hOmYp2xdHFDhfFIw7Pt5GMa9EteQqXhWN2DjeYmX/C/SffsnO8wfreMjtHm5xeH+OnLsObHv1+h16/zXDUJcl8Maf1ZHxfkM6cyQ+vK+F4Mp6rEKUevXGHWjubXmiia1amEqrJMf1KbuGXp6+RKBi3DsK7AQuTyKu76Tp2aOInXs4a6RLXg3ce4Sfd4qRjVIMKlaCEEleQowpqLCGHZeSwjBJX0GN5+rneP6avYgYSaqRxHtRYkHs8r4x4Wmyxbre5rnYo1WKKdZNiVeE6LiOnEkYi48QKfpJDgu5I434EtY9skiRmMBjS7w3zIh0SBB5+YBOEFkFsvcPtSKoh1XpCVovxIxvHV4UkL9LfyQYUhhZ1+hRzN7vyrsrG9mRMp4Jhl9956waq6P6n7OhJgb6F/k940nePF6h4vo7radiew4UZs3JtsGsmlLIWepxghw5OZOOlHmHm0ek36A1aeQp4TKNVx/UdbNfCcX3COCJKYpIsZjju0erUsHPDk0gnv02JiROLOHGo1kLanRrtboNur0mvn7NKRoJVMhr1xBmLufjNeMDNzZCsXsOJq5StGMmvUe906bQSui2TTlOn1go4dwJmSwmP5SGP5InaYyQAW3l3/ad8RPhJf9iiO2wR18J8TJEzPBIdN1bzoxNVvWn6txs5eLGTd2XyO8X37q8nrsPJeX9hNTG3TBUfkYHlKsh6kf3jLZ7O/MCjZ99zcL3NmXLCytESp+oxZa/A7tUW3z7+nE+/+YiPv/yQxfU5JPMazatgRSqKU+KscsTbrXlUp4JsiNzD9XwJ+NtPfsXT2YfsHW9SUM4p6ZesbL/hvHxEWb/k6GqXS+mEi8oxl+XTKVOkrFxzWTjFsFWSLGR5bZG5ty9RLYXesMPoZkhv2KGsXKPYJcxIxolU/NjATQ1Ur8KFdMLx9R47R2scn21jeTq9cZdau5pzu83puEGc2zn0XV71LbdaXIKTGfOEA367H7gt0CJ9xBXQpXGHaitDgP11fjTnnsxcAwk7VTETBTNRsDKh4NAjCT2SMaN3FTw/UpJEGnpkcu1XWVXqzFcaLBsNrpo9yrUYuWpSziQKoUj4tjIVK1LwIrHUDkLzRyD7d6KmIpM48Wi16gxHA+r1GlHk4wcmfphT5CKdIA+ZTapiDp1UQ9JqRJR4pFWXIDamBhA3V3hMyHL2ncizH3XPkXD4mU4Fy5Xe+TOm2YFTuNG7CS63v343nzCMhKklCE3c0OXaDdgoqlwGGZUkRYtcbF/L01NcwsSl2akKCFo1wnYN/NAjjEOa7RZpNSNKYqIkJoxD6s2a4Je3awSRMx1vJqlHrR7R7tTpD1oMR136/TatboNmt0ajXaXWyqg2E7JGQlaPSesRSdUnyTyS1CfNAvzQwwhDrgyXcpBS7/Vpd1K6LYduU6fZ8qj2u5RqA+YrGU+lwR1J3q3a42keaPvkn7FI/nOfnyhqmbjmT3kbhie20n5qTuegbmyQNAJ6YwEEEo40HdkoUdYufySzmzAxJlbwSUTWH1MYTOakuiMhawWKlXOOTnfYP9zg8Hib/eNN1o6XmNt6yczmcxZPFnhzMM93s1/z1ZNPefbmB2YXn3GtnFEwLtFCGTWQKNsFiuYVR6UDjq/2OcmDbXeON3k0c58PP/6Ab374guXNN1yqp5SsSw4LO5SsS95szXFc2mP/eovV/QV2TzdR8ogxJ7SIUp9Wp85w3KfWqOIlDo1end64S7WVodoKLxeec1Y55KSyx6V0TEm7pGIXuTYuKZhXnFaOmF16zoNn31FUrukM23RHHdJ6ghe7OZjJxA7yp407hfOuqkN0vhIHZzvMzD/hvHg8Le537e93HaHVVkL/pku1leBGds7DVqbd4t3H+Ekx8hINKxBaWuGerEzfFx/z7ihr8vpPLgwrtJGjjB05YEX2OI4TrlIbKVNQkiJKUkCNi+hxGTOUsHwFNzAIQw/PM/EC7Z1C/aP0kcQlq4YMh0Ljn6Q+QSQWXElmECa5eSU28SMTxxdhv2HiEqUuQWRgucIA4iQ6bpJrw3O1h587D8N8Lj5xJlquhOVJtyznvPu+61acdNK3Nmv5nSI9gf7/CKyUF04/drmydA4VGSVN0NIAIzawQ5H8Eqc2qlHh4eP7PHryA7qpECUhYRwQRCFxmtDudvICLbKqeG8AACAASURBVLrptJrluv0R7W6LRrNOp9tiMOwzGvXp97t0u22iKGRjYx0/8XATBye2cWIbOzSxQlNw1PN/n16kEkTie+BGJqpnc66bFPyYaq8nlurtgH7LplO3abQzssGIq6DBbKXGM6nP45yc9yA3uzzJi/S/5m76Jyuri/ipiR3ePr7dFlzxQ+6nJq1+TcwuIwdJryAb5Zx0t49ilafLwsnjtmyWKGvXXJROWN1enKoq7gKOpp1WzlNQjRLb+2ss5ynfs2+e82r5Bc9WHrN4/Ia3R6/ZU3aZ233B9/Pf8mrzOVuny0h2gUvphOPCPiXzms3jVVYPljgo7KH4FWGGsUrovkLZKHB0tc/3T7/lk29+z9H1PmWvwLV1wZG0z7Olx3z17Av2ijtcmGcsHy7w/fPv2D/fIWr4tMctOuMW3XGHajcjaoQkvZioE3CtF9g+2ea8fM5Z+YSyfU3RvuS0dMCVfMqFcioKtHzM0t4C3898y9O5B1yUTvETj2oroz1o0R916Y46dAZt6p0aST0krvuEVXda9CaLQCvQOLrY48nLB3z2zR84Lx5P7e+3RVoAjvzEpd6p0r/pUG3HCP31ZARyK/WbdNC3afCTWCUJy52YdfIClatb7n5dk88/WVAanowVWGhxxLFucBF5lGo2xaRMKbxEDi5RvEv0oIgTy3l6ui7gUJ6N51kikeS9kcc7oauJ6AKbrSrjmz61ekyc5okoiUi4CROdMBGFc5LMLhZqQsEhmNdl4ahMhezQy9NO7tLlgjsXxQSy/04HHt1yoycF+/24rD+WzOIFInnFdmUxIw8MPF/H8nQqrkrRVtFCBy3UBQslLmHHMkFssrK+QEUu4gcupm1SLJfY2NrkzcICi8srvHo9z/rmBoZlsbq2xubWNrphsbq2wcu5V6iqQalUwTQtisUSMzMzzM3NcXh4yPLKEn7qCrZ8YuImlpBWhjpWqGGGKlYkAoHdSMaNFKzQQPIcTjWDay8h7XZp9Zp0Oxn9VkC3btOsezRaNardPnt2lblylZfykEfSmPsy/CCL+fS/+iK9sDiPF4vEEPEDqt0W6NCaPgrHdZ/uqE132CFrptP5tWIVp2YW1a5MIUWr24u8WZlj9u3zqeNv8gM8gf07kcCieqGJ42tU9AJbR+us7C0xtzbLw/lH/DD/gKdLj3i58ZylkwXOrFPWzldY2J9nv7DJ9ukK54UDytolil3iSjplfuUFn337O379yd/z8be/45uHX/LDzPd88t3H/PK3v+Cjz3/Dp999zOu1V5TNAqeaSDFZPH7Lr7/5gGdrT9gubrJ6tswXzz7joy8/pKgVaI0aJL0Yq2YgxxVOjWN2ytucOqfsq/v88OYBr9ZfcaVeYycWsluhYhcxfAk70ihb16wdrbC0t8AHn/49v/74lzyaucfO0RoF+VxcXoGBG1nEtZB6p0ar36TVb9IZNumN27T6NbzEzvGnQo0hGUUOz3c5uTpAc6R3xkpCC+7gxaJA98Yd6t0MNxZcjokK4a62d9JRe4khDDOOlBc0Y3rcQM8NOTpuLqe8GxI8CSG2AqE+MUINLTIphwZS3aKYlSnEV5TDK9SgNF2EupGOG+YY0cjG8Uxc3xB26txs8n56iR/quRJJdNODYYdOpy5USokuEk3yEFZRrMVy3PHVKS/D9cUyVgtl9ETDSARPxYv+OOv5rjPRC1QsVxhBJlmB/7Mi/X4n7YfaFLDk+gq2K2PaEraj4gUmRmRgxzZmYKAFFeSkRCm5QonLmJHO4vJbJKWC67tEScTp2Rk/PHjIB7/6DVvbu3z3/T1Oz8+4uLpCkmXanR5JWuXZ81l+8bf/wPz8As+ezbC7u8/y8gp/+Zd/yYMH9/nww1+zvPxWhCekNkFs4UUGfmjghjklMNSwQglrWqR1rNCi4rqcag7ndozfbJK2atTqKe1GRKfh0arZtJshrU6ddHTDoVljvlznaWXAD9IN92URqfavXZ73k9X1RfzUYGIfFY+4xjTT0IksnEjH8FS82KbWqtIbdekMW2StKHdfGUIxkKs6CvIF58VjXi/Psrm/Og2FregFNEeaMj0mGk4/MrE8lfXdZeZX53i29Jynqy9YL+yyUdpBiSsUnEuKfoGCd8Xy0QKbZ6ucVQ6QzSvh3PMVDKuEbpeRtEsOTzZ5vfyCB8+/5YOP/56fffA/+M1nv+bxq0ecS2fsXexyVjlF9irM773ikycf8+H3v+FnH/81915/x/z+K55vPOPX3/6Ks9KJQHi2I4pugfXrNRYu3rBjbPFo9wHzl6+4t/IN37z+hkvrilPpjPPSOceXRyxtLFBWLlCtIheVY2ZXZphdmeFXf/g7VrbeUFYv0OwiupebCaaSLsFCMD2dy9IFxxeHRNWA/rhLs1fHT1zcyBbg/kDHT+1pJzv5vt5ehA71To3euEvWSvOLdzLbljG8ylQqdjvi0qcdtZjFGrfjKUcEPUzs9JNLerqozLv46UjLr2AkElqiomY6ck2hlBYoxlcosYSZGDi+iRuaeLGTj2AMrNBE91QsX52qL2xXws6xnna+fPVDjSC0CUOXOA5otuqMxj0xGw00vPAO5TFWc6a0cAHGmUsQm3ih0JlrkUwlrKAlKkacZ/j9kfTtiURv0v3eHXG8W6TzEcl75/8p2Vv8njEFIqWZT1YLsROhZ3YDHStRKCXXXKYXXCdF5EjjvHDOl19/wVfffM11scD8m7d8/sVXfPCr3zL/+i0f/f4jHjx6iKprfPvdPb6794Cz8yv++md/xwcffMTmxg5bW7t88slnJEnCl19+xkcf/Yb9g23W1hdpNmOyzCFJbeJY2NyTxCJOLPxQxUlU7ETOmz0NIzAp2i4nms+pGWFXM6JalWa7Q7NRpZG51GsmnZZPqxnR6LYIumPW5QYz5S4PpDH35TEPJf5Vz6NFJ730hiC18JL3F0cidFI8Ek/CVsXjdZB5dAYt+uMu7UGLuBbjRDZ+6mD6MleVE66lU+EmVAucF4+F/O3qANNXkc3SO6Ajx1W5Lh3zdn2Oo9IeCwevmT98xaa8xauzeU7cMwreJaeVfTYPl3i1+pz9q20OL7bRzCK6L1HWrzADBcOXcqXGJbpdplA55bx0TEG+wAg1FK/C+skqj5Yes3C6xPzJIr/74Q+8XH/B548+4bff/IrVo0VOKge83X7Dm8231HsZtX7MtXXBnrTD8uUii9eLvDya5TePf8sP2w94fT3P8/3nrBXWeb07z+uNeeZX5/js20+Q9QIV5YKzwgEzb5/wZu0Vv/3kV6ysv8ELBGNhouZwExXTL+dqDhXFrrBztMmTF484uz4hSD26I8HZiKqBQIpOZ9a3XbDuVqZF1o9dBuMB1XYVO3VQQoWyX6LoXiMFRdSwjBGr2GkenRaqWJ6E7QuSmu0rWK6MbpXR7TKml/8g+oo4gYYZGDi+ge+bRL5JEBiCGZKIR3MjlbFSTXyOyBCddSijhwpGqGMGJlZg4ycuYWwR+iqur6F6BmXHwopc4tgmzTXEQaTjhgZeYOD7Oq6nEoQWYeRSrcWMxiK1JU5swljHiyy82MGLhN3ejcx8iWrhpQZGKqMkEpWghByUMWPRtPiRQhTf0ucmjGUvUHC8Sq6KEIvLNAtI04A48ajWImr1mHojoVZPaDSrNJtVGs2MWiOj0apRb9dotGs0OlXqjZR2p0anW3/ndHtNur0mrXaNZrsq3narNPpVqoMq9UGD5rBFq9el1evRH/QZ3fTpDVs0OlWqzYzOoENv2KfVaZFWE4LAIwg9/MCh1W7QH3RJqxl+HOBHHl7i4CcOWS0kSQOCwCGth1TrIdUsoBrZZPlJU4ek5mI3TdS0gh6XMCIZydcp+gHHuseFGWOGEW7kEWURtUZKu1uj3clot1Pa7YROw6Xdq+O1b1iVmsxUBHTpYUVAmB5Lk/n0mKfSmGeVm381+NOfyEo5J6upTMAw7xon1Hw5pORKDzEK8ROXWjsT8r1xj2orw0tsiso5C2tzrO8usn+6w+rWEk9ePuDNytwUvj9BjxqeIrruywMOTzd5sz7H7tUGS8dveLb1iGP3kDVljdXSGqf6ETvnq6zuvOa0tM/O2QYF9Rw31FDtEgXpDD1P4tbdCrJZuKNl1aY40ovKMXtXO1xaZxyoh8wezPN2bxG36WBVdcxMJe75xN0Qv+mT9DKSXowUlNi8WueLl5/x8fM/8PMv/4b/+Iv/yF98+Jc82nzIzMFz/ur3f8FPf/ff+eLJp8wsPuXZ68fce/gNZa3A9vEGP8ze528++hlfPv2C39/7iPXjVbRAoqhdiu99quMmKoZfml6M5+UT5hZe8vL1DCWlgBvZRNVAFOpBXqgjAfIRu4Xb7ndi2W60M0bjPnEtRAs0Sk6RK/OCgn1B2b1E9oRz0IqFe1B3KxhORbBIPBkrl5TplkCcWpGKHkioYVkoPGIVIzFEqnhk4IcqbqRiZxpaplBJysiZhJYpmKmGFRtYkY4RqZiJiploqIGCkZpE7YikEeBFJoqrc2k7HJselSDCTXyS2CBLDIJEWPqDME8RCQ2C0MQPLLJqlEvEOkK1ESlEqUSUykTT0FcLL7AJAhfLN5CDMlJQQokqOJlGUDUIE2HsiGNDJJSEwjbueDKOKxEnJtW6R6MZMei3GY96jMd9RuMeo7GIopqciWRtMOzQG7bpDdtTmFZn2KLXb9AfiFiuXr9Bt9eg26vT7TXodOs5lqFGq1uj2a1RbaWkzYSkGRM3YrJGjayREdci/MzGzUzcqoWU519mrZT+qDuV6Hm+RZIG9AcixafZrmEFJk5iYWc6RixIhxN9vZuZxA2XasMnySziyCDKZ+9eZqDWJSrpJUp8gRKVkGKTS9flWHcpuAl+rYqfBHixS5j4BLFDVg1ptlJa7Zhuy6Fed6kPRlyHPd6WGsxU+jyd5iTmqeP5nPruQvH/7/Pqn4SJPZ1L3lpYb1UE4r8reIk+hcl4iUWQOYRVn7gW0B6IDD0vsdncX+WL7z7h1eILXi/PMb84y9LGG44v96eA/oW1ecratVB/ODJHx9ssrs3xZn2WN9tzvD2c5/7Stxw5BxwFR2xKW+yWttk4WeZSOuK0csDe9ZbIASwecnC8wXXpGFm7QjOLIjnDEVpf2SxQ1q45uTpg+3CdtZ0F1vaWePb2Id/NfM3Xz7/kVDqledNEiSSKziXlsMiFcUbBvUaJVa78ay6DKxbPF/ng+3/g1eEcK+eLPFl8yOzqDKvnS9yb/5q/+tWf8cmD37NxssLGwTIHp9usbCywdbjJ14++4W9+9wv+/X//D7zcmWOtsMFGaYNj85j1oxUOLrYxQwkzqqD6RcxIwggE++T/Ju+9muNKszPd/q0nzpyYiIkYjVqjGOmMWtJI3arqru4uXywWi2TRexLee5vIRHq7TW7vbWYi4RN45mInUGwp4tzoQiOdiy8AMgAGmEyuvb613vd9CpV9cqU9NEdBVNvUhSrtboOoH4wLtXOrpFEs8U/oK35qc3F5zMnpAMvVkUwByRGR3Dai3UCym6huB9OT0WwR1cyswaYt3iobTDtbGqpmB9UVUAIBOWgjRE2EuImYtJESCSWW0BIZNRJQ4g6duEnZK3MYlKgldVpJCyESkAMJLeqiRTJKKCIHLeSogzbUMY5N9L6BGls0PJddM2a+45LTI7Skjxc52Zgh0LDHs1Hv9ugZwmrY4/r6gqvrc/qDAMsW8QORMMqMGkGUaabdQMeNTIxAR/FVjNjASQ2igZURtkODwDcJ/Exr7bjZCKLXDzg57XFxOWR0dcLlKMuGHgxjktQnSjIZWn8QESceUewShAZBaOAH+tgopo8bnsyE5PoKQaQRJUZWBGPjls7i+krmJHVFNE9GD7rIjoDodBAdga4rYfsmTmhgRhpKJCIlAu2ozbaww1Z7h5ZZx4i69M/jzJh23CMIXdI05vLynJOLAVako0Vd5LCDGLVphy06YXt8WnQTAbMnY/e72LGMnXQxYxktEhHiOu2wjBTVEUORhm9S9XwOuiYNy8Prp8SDJEvXC6yMwO7r+GH2dw18iTjR6Q0SjKTPoZGwJCa8F094I414IV3fqj4y5Qe8Esc66v/gHfUv/I9iFz8Ojrn5/GbDb/oK7W6VulDE9FX81CboOfipRdjzODrrcXwxoClWmV+dJl/eZ7+4Q6GaoylVqQtlys0CUwvvmVp4j6A2bwuLINUo1fZZ2p5l43CZrfoaM/lJcvoe6/I673cneL38iq3iKo1uiZZRo6qWWDlYYL+6yczCWzZ3FhGkyi2RIkN8tRHUOl1TQDY6aJaEZnaQtCZNqUhVyHNQ20b1VIZXRwh+h0OtQMkus9neYrm6ytvNd7zafsej5Sd8N3GH//n1X/Nk4RGblVWWd2aZX5nkoLrFRn6RH59/y3Z+BcloUqznWFidZj+/yd373/LL//fPufPkDpNbU6xUV3my9Jjnq0/Z7KzxYfkNLz48Id/co2PWaJlVWnoVwWhgeNktQDY6dE2BvcMtDms5Xr5/ysLaDIPThNPREWHfQ3O6GJ6K5WvoThc/sTm5zDq0KHbQ9MwS3nVERKOBaDRQ7QwmrJkdZLWBorcwbBHNEjDGyX66JaAYbbp2G8UX6IYd2kGNelihHpVoxDXaSZtO3EJM2ghJk3baoJ7WKCYlDpMS5V6Neq9JOxGQYwktllEjCdlvIXhVOnGNZlKnFtWpRW0akc6u5TAl+kyIfda1AZ1oiJ2EWR70OBzLDw2CQLsddSRJOIYknHF2PuTsbEAYOXhBgOv7mJ6L5lgorokSGKixiRpZKJ6NFbt4sZ3FlgbjAh04xFHA8Djl/GLIaIycOr8YcnzSI+0FmWkpNFHtLpolY/s6YZKNPPzAHCOpfrac3xC9P17Y+mNXZZRkqKybxaLryxhOJ3Od+iJGKGPEXbpeB8lrI3ltZE/A9BTMsIsaywhpi0pYZlvbZrI8w3JrhQN1n5J6gGDXCQfWGKh7Sq+XMjw+4vRyiNPTkUOBRlCjGpYpRyVqSY1qVKGRVqjHZRphmVZUQ0qadJMOStxBDpp0wjpC2ESOunQCi5oXkVNciqqHnh7jJxFB4mdO3NC6jel1AxXblTDMFq4rk/ad7DbQH1CxU1bkHlPCMHMmype8kK94Lv9cqP//oP74hR3I2KHyL7rpm+tzJsHSaEl18pU9ZKOd2VxjnaBn4Kc6hicjai2OTvucjU4QVYH1nVUqzcwE0jUFSo08SxtzTM6/46C8i2KJNKVqRvkWqrTlCss78+zVt1jIz7JaW+TAyLFn7rFSX+eHV3d5OfOU7dIahc4+S4eL/PDme+6/ucu9Z3dY2p5D0Bt0tDpNscTm3hKrG7Ns7S1TE0pZGt84wMZ0Mree7okIeo12t8HJ9RC9r1H165SCCnnvkKJX5sAsUPDKTJRm+HryW37/7DNeLD/l2fQj7j25w/buGrVmnmrzgC+++ZSphfd0TYF2t86Hubd8/t1nfPPD57z48JTFnTnmdqaZ2Z3i0fQD7rz+ioK8y/zGFA+e3eXtwkt265vsd3bZKK7QMRpojoSgtGiKNUr1AoXqAY9ePOTvf/Mr3k29RlBaDM8GnF4e4ycuqtVF0gQMV2N4PuB0dEzS83FcFc0Ukc0O3XEmtellkjHblcdJaFkin+nL2UjDlejaHZSxjE73ZZRARA46CGGLVtyklTToxE06UYtW0KQVNmjFdepxlXqvTqVX4TA8pBrXaKUthLBDN8rGHnqUkcXFoEEzqlJNqhSjEsWwQjnukvMDppSUt8IRc3KPohGj+m4W3nQjM/Q0bEfFdjQc16A/6HF9fcXJyRDPtzg+6XN6cYThWSi2hWw7tEyHhhFQM2MOZJdDxaVlusi2gxN4xInH0SDm/OyI0dXZOBjrmNOzPv1BQBjZ+IExJmlbuIGO6spofpYG56c26cAnSV2i2CZJnFtW4Y2xxr4FN2SjqY9VH36ojMGxmabacLIdhR12sWMFM5QxQhktyo4ZjaMCQhkp7tBI61R6VXJ+niVpjRVxjX1zl0Nzn7ZTQfcFgtjg+Djl+jpzCp5eHWMkKoLfphZUqIYlyskh5aREJS2PPz+knBSpxiXK/iHtqIYcd1DCDh27iRKq6HFAwwrYFTy22y5tb4DTH+KENm5gjDFm2q3s8UYN47gKQWjST12iyMHxXYy4h3Y0Im/2mW5HTMpD3oqnvJJGWaGWb4r01X/sIm360u0s+mbMcVOks7m0hunpmJ6Ofav0yEwMfqrjJTqS3qAulHAjO5OLXRyj2Sq6k2G01neXOSjv3ppabhQBpUaepfVZ9g82KFZ3Wc8tk2tu82LxKRN7b3m9/Yof5+/x09wTvvzpS2bWJ9koLDO5+YE7r77j03uf8Hr5JfudHEIgUTfrFMUCpXaet1PP+eb7P7C8OkXXEjAClYZYYWNviVrnEMmo09Kq5OrbNNoVzq9PaLpNpg9nWetuko8O2bH2qaYNylGFHX2XXWOPpeYS77besF5aoSZVqLcqfJh4xa9/8yv+9u//B28mX3BYz7G0vcBOaZvV/SWW9+fZLK3yYf0ts3szbDbWmd6b4qepH6nqBVZ35/n+4ddMrL5lu7HJgZRjq7LO4s4slWYB3VFui+/U/ASf/P43PH31mL3CDqLawQntzAwzjjl1I3s868zgAbqZ5VDoTiYFtONxcuHY0eYGGtYNqzDMVA1GrKJGXZSwmy33PAk9kNHCLlqkoMVdlERGSWTUJCsWSiQixyKduE09qFGLqtkJq3R7Enovi1I1Ig0jzGbSii8h+QLNsEk1qVGMitkJmmwbKrNyxAfpiOlOyI6gI1uZCsIauyydcfaG4+qkvZCLizNGoxFpmhCGPv1BzPnoiLBvYYQ6WuAi+zElxWOnabHT9tlqOuQlEy3qMby4ZHR1yeXoNCvKw5C47xLG5p/SWgIV1xuHJCUW7sBCi7JlqBVpRH07m1cPPIbD4LZg++Mxi+1nJjEvsYgGLvGYZ3jrOBx/vJHkGbaI7Wcqkpt90ccIM8NT0MJs/l+NaxTjEsWkTMEvknPy5NwcJS9P26+iBW0cXyYIdPr9kMvLE86uTjF7Jh23RSOsUY/LVOMStfiQanxIZVyki+m4cMdVWmEdyW/TdVsYvogTO5hRQqnrstkwKXQDrPQIO3TGVPSfdeZ+ZI5jfcdjJ88kSQJ6aUwY+Hiehx/FxP0+dtqjZCYsCT7TnYR30ikv5avbIv0vkVz/sc4vPtbF3theb4gS2QhEybA4voFqdekoddrdGqrdwQ4VrEBGtdvkKztU2yXCns/w/Iizq1OC1ENQW2zl1qi2i7cSLVFrodoS1XaRaqvI2tYC5XqOtb1FNovLvF19xWTuPcvNJd4dvOPBzE88nnrETnWTXHOHF3PP+Pr5V0zuTFDUihSMMvtqgR1hj58+POCbn77gt1/+mmdvHtISSrS7NepShXxtj63DFWY3Jnn07kcevL7H5NoE6VHE8WjAdmObufICO3aOido0C9Iyc61F8naevJFjpbnEamOZV2svmdqapKW3qHWq7Oe3+e77r3j+6jGL67Psl3b4sPieonDI7NY0b1desVJdZqE0R8EosK/us9/NsdXepKQVWdia4ZsfP2e1sMRmfYPFwwXqZpWt8job+8s0pCpdQ0RQWuwcbPJh5i3P3z5mY3eFdreBoLZvC/P51Rlno1OOz4d4sYvuqFhe5p4zgy5WomMlRra888dQ1lDDitQMGuAKWaB/KCMEHTp+m64vot0U6DDDchmRjh7rGFE2B7UiFSNSMBIFLe3S9ps0vDpi3KabihhR1v05oYYfWTjj7BfVETOiTNCiHtUpR2VKYZGy1yBvq2xoPktyQs7uI0YpuqPhuhKu38WPLeJ+Fi6U0a8vuLi4oNfrE0URURQQRt7t8i2KA/w4wu/18YenhKeXhJdXBBdX+OcjOl6E7CW4yQA/CrLZdaTiRNm8OIsv1X/O3kh0wlTHTzWMVEWNZGRPQAtkooGTXd1DgzTNRh9x4hFENu4YeGGEOnZi4fcdop5LmGRF/EaL7oUGjquiG1lmuRfoRLFNPP5aNzaxQh0zUNB9BSWSaUdtKmGFclKmGJfIWQcU3cOsSAeHdIIamt/GcUUcVyIMdU7OepxyhjvwEbwOYtyhFdVoRhUaYYl6UKQaZ110KSlRTirUojqdoEU3EDB8mSi1iXo+fi+l66dUVR85TLFib8yQ7OLHN6YiHf92L2DgBiZB4BLHEWEYE/gxnhMS+h5J7BNFFpLtUHMS1rsRk0KPN9LPNvL/6KFMt0X64wL9p/kEP2OUNEe+VWhk9JUylVaBnfw6K1vztOQagtpEVDscnfWJBxG1dpV6p0rXkBCUNvVOlVL9kFL9kGKtQL6c4+HL++wXN3k/85JHr+8xvTvBemeNdWmdx2uP2Ja3qXoVKlaRxfwcm5U1ClKeptugatfYNw7YkreYyE3w4+SPPJt9zOrBIl2njaBnYxrRbCJ6Ldp+k83mJsulVepaEzPyOLnso3gCh3KeolVipb3Gu/wHPpSmuDt/j+n8FIuHc7zfesu+uMvs/gxPZ55SEPJsFTdZ2l7g/tO7HJR3EbXM3bhX2qbUKfJy6gVfP/2cn+bv89P8feaK02wIa6w0lyk6BfJ6jo3qMvdefsvk1nuWSovMFecpOxVqXo09cY+ZrUm2iusU2wcsbs3y/aNveDnxhFx5i3xlm1Ij06DbocnZ1Smnlyf4ifuzYzQa532HelZcQw3dV9DcLqaT6ZpNX6VrdVAcAdXPlBui10QKWqihiJWM0VmBihWa2KGFFVhZyI9v4kYZgNgKVaywixnK2KmCnSjYoYwXqhnYNFTHWcQKjt/F8bvYoYQSdRDDNi2vTcPtUDM7dDwDyXOwkggrcLDHXb8XqHjjlLh+32c4TBiNLjk5OSFJ+oRBiueFOE4mNYsTn/PzM05PTzg9O2U0GjG6uub84pLhs/11QwAAIABJREFU8Sm9fh8/iaiZLmuCx47co+PEOGFWpP0xFOOGIeiHGl6sYaVKtiCNGohxCyFqIAQthKCN1cuW655v4PkWYeITpR5hz8FKFcSkQz1s0IyatIMWaiBjRArm2ERjBuMbbaBguhJ2pOHHBn6UMQTDNAvdVwMJKegg+m2kpE0jrlKJDikleUpRnlJQoOTnOfQOqAVFRK+B7rRxbClTaIQ6RycRl1zSGyboroIdq1ipghZnQVotp04lrlCJy9SiGs2wiRJLKGNNtBdZ9I9i0kFEmHp4kY0XmThB9vNnhVnBD7uE8c1IRx1nZqt4vobv2wSBRxiGBGGA67mEkUNv4NEf2Ax6WQdupDEFM2GmHfFeOOWNdMULEV5JV7yRrm5ht2/GhfvVGNX1b11o/1VF+qZAG558W6A/nk3fjDxu3GuGp9CSaxSq+xTrByyuzzK3MkmutEW7W2e/uE2+nCMdxhydDW4T81SrS61doS036XRb7Oa3mV6Y5NGLn/j9d5+xub/MzOJ7lrdn2KiusNJaZuJwgld7L8k5+xTsA3LaLrMHE8weTLEv7rBSXWZf2Wdb2ebFxnMezj7gyexjZjanEIwWkt6hWM2xtbOSEcitJnIoIPodklHKCaecXF1g+WpGr/BF5EQirxU40PMs1ZfZ7GxR1g/Za2+xkJtlu7rOq7lnfP/0W/KtHMVOnunVCRY2ZhHG7MOO2iRX2aUqVdir7PJ45iF3PnzLp4/+ibtT33Nn8jvuL9xnq7tF3sxRUHN88+JL7k/eY0fcJqflKNpFdru77HV3eTz3iIeTD9ipb1IUCxSFPG2tztbBGs/fPubD7CsOyruYnsrp6ITBaT8zhYQmdqjdGo4MX0FxZVSvizqG7BqmlAX1u10UWxgTWBS0SEINRdRIxAi7eImFE2fmGcs3x8fC8m0s38J0dWzfwE/s7P0SZvnEVtjFGocLfawzvpm3Op6IHcjogYQWyhiJip6o6JGOlVjYiY2fulnmhq/h+WO3YWAQBFneeZL4jEYXHB8PieOUNBmMc6Qj0jTTKJ+fn3N9fc35edZpJ0lKFCUEQYTnB9iBj54kVOyUpabLlhTS8ELsfkjQ84kSG3c8R3UiBT2SEIMmzaBGI67RShs04zqNsEEraNGNJOzEyL7H1fAiJyv2PQO7r9KJmtTCrOAJYTvL5g666L6MOgbaGu4N8buLF5rEPY8ocQhiCzsxUCMJIcxMQa2gQStpUI3LVJIixShPMTygGBYoBQWKfp5GUEYOW5i+gOPd5FVrpH2XKy44Pu1nc+NIxYm7uD0VM+6ihCLtpEkjqtEMG4hhGyUQ0T0Jy89id6PUHRuDMuqQ46uEiYlhSzi+Os5R0QhjEy/IXhPX0whCGz+wiBIrewAGJmkvm+cnqUVvYNI70jk+U0kGEumJjXeSUnFjlsSICeGEN8Loo256rKuWRrySRrway/f+rQvtv6pI33DyPp5Hf6z2uOmkTV+9BbUe1nJs7q9SrB8wszTB26nnPHpxj7WdJVRbwvJ1+scpJ5fHhL0AP3XoGgINsYpqy5ieSqme5+X7Zzx7+5iZ1SmK9X1yxU228st82HzLUn2BFWGVHX2bPXeXwyjPgb3LjrLBprhKyS2w3Fhktb3KTneHdztv2Wxu0HZbWKlJ7yQl7SfU6mUW5qeYnH5LU6og2W3qSgV/4HJ2fcrF9TmOr2L4MqovIrgtxFCgYdeZ3p0i19mjppVZLSyysDvDVnGNBy/u8uzdT+yVt6iJRVZ25lnenqOjNThsHFBqFSg28xzW83T0DlO7E7xYf8a92R+YLE7yfOsF9xZ+5NHaYxabixSMHI/mH3Dn/bd8/fpL7k3f5fHST3zYf89UfpJPHv6G3z3+HeuNNdpeCzWUkcwOz98+49ef/APTCx9oyTW8xOZ8TBo3PWPMSLxxFo7VBL6cZS34WUaEbcvY4x1B1+pkRTrKSCyaL6G6Wca0ZWvYrk6U+ByfHXF8dkR6lODFPn7iMRimXFydcsUFpxdHRGlG53ZDc9z9yvhhRqaPEg0/7OL6Eq4vjV17KlHqEB95GRk91QnGGdJ+qGYg13E6XCZls/F8K/t5TgdcXZ8DI66vrxmNrrm6umI0GnF5ec7FxTmXlyOuryFN+7iuh+f5449ZCJEb2nihieZ7HOgJM52YBTmk4QUYgZHJ5fwuui/SDTp0/Ab1sEo1qVAd1Kj161TSKtW4Rj1sIMUCeizjBF2CUCPsOVkSYiSjhh3aYYO6X0MMOyiRiOZnVB3FEZCMVgYZ0FvoloDra4SBw6CfkPQC3NhAjSWEuPnR7LhMNalSjm4WfcXxKVGJS1SjEq24SjduZ/Ztr5u9lpFOnNrAJRfnQ6LIzsw/voQbdrF8ESdWMAcqSiIih230UERxBExXwvU0wtDEj7Os7CzaVUFS2nx/7xvuP7xHpVbEcQ38wOJomPLu3SuOhn1cz8Z1HcLQIwjt7M+KTHRTZGl5ipm5N/SPbKJUI+oppIMuYdimPzDpn/aRoowoP9UZ8F4Y3c6mX4nXvJQveSlf8loa8Ua6+jcvtP/qIn0z6rhdSHwUsGP6WVBOU6qytDHH0sYcheo+1XaRN5Mv+N0Xv+HTP/4DT17dp9I6pN2ts1fYoSHUOL084XR0wtn1MdHAu+3G7VC/hQIotoQyjuIU1Tp75XUmNt+yWFtg38qxY2yz5+1RTA8p+DnWxWUW63PsadvM12fZVndYrS/zeu0V240tuqFM7yIlPo6z2fjlCf1BRK1RRFRbyJaAnRgMR32GVwP8vktNKqAFIpLXQvDaFJVD5ndneL/yhs3SKoLbYbe2Tb6+R9doMb88QaGyh6A2qAolDur7tJQ6+doeu8UtRK3F5sEak4vvach11itr/DT3kL/47C+4M3GH+doi7/OTzFTmWWqtstpa5e3OW7569RX/7ZM/49P7/8TTxcdM7L7n3dYb7k3/wHRhmrJToRN0aBg1FtZn+fqHr3j09GE2228XsQOdi+tzkqN47ES8MSZ1MXwJI5TQx8fwJSxfwvYycIMZKhjjB7LhKSiWeCv9M+wuvm/RH7Pxzq/OODrrc3yZBU1dXGdGjeFpj/5w/DWXJxkWyreyuNFxJ30jL7sJFso+zxx7UewRRfat9TgIVfywix908TwF388KdBhZJGnAyemAy6szRtdnXFwcMbo65fLynDRNiaKbTGkX33c5Ojrm6uqKMAyxbRvPc3AcE8c1cTwT25UJHBHb1Wj6KcvaMROdhILhIzsZVMGOFYxYRorbNIIq1ahMJa1QGVSp9GuU0gqlpJIt1eI6UthEDdsY49uI7ot0vSaCV6UVZRR1ZUxQ1zwJ1REzmo7VuQ1u8kONMDRIwoB+LyHuB5iJhhC1qUcVKvFYdZGWKCZFSnEp+5niMtW0SiWtUIpL1JMyzaiCGLZQgg52kCkrvEAlTmxG5ydcXZ4ShhaOI2LabQyrheV0MlhyqmElKmacGdxMR8J2lawbDrJsEje8iWfV0K0uUzMTrG9ucJA/YGdni0ePHvLFF3/k8eNHvH//nmfPXnBycsarV695/PgRs7PT/OVf/gVLS/N8+umveffuNe/ev+HZ8yccHR/z9u1rXjy5R7O0y/lxxNH5MdrghC3ZZ64zZFK45J14zRvpmpfyiJdy1mH/e18s/uLjbNwb3eY/pyKXGnkm5t4yvzp9Szl5PfGcz7/9jD98/VvuPvya1e1sJr1X2GJi9j2La/M4oU06TDi/OsUJTWRdxA4MdEdF0jKZ3n5pl3KnRNdsc1DaZuNgkc3aKhviBtvaDnvmLvt+jgM/T87eZ62zwmR+gpXmMm923zJfXWBqZ5L53Rm0pEvvKkbw2nxYfU9BzFMUD9FDheFoQP+ih3dk079KCU5dtLSLELQpavtU7EOqTomaX2NP3mN6f5qd5hZtq47oC6wVVljdX2Rrd4V375/TFquUmoe8nn7NWm6NulzlsJmnrTZoSFVeT73g3pPv2ThYZaO8xrcvvuH3j37PT3OP+Gn+EXc+3OWPL77kH3/8J+5O3eO7t3f44+M/8p/+x//NZz/+lg/rb7nz8lu+ePQ58/k56k6NknpI065z2Dng2bvH3HnwDXsHW7SkKruFTZzxTDpI/ds4WTvUMolllGlrO3aDjtNE9jt0fQHVzwjfRtDNbPXjbA7VlHAC4xb3dTk64fLqlPQoxgg0JEtADbqYiY7Xt7L8C0/FDwyi2OH8fMjl6ITBUUKcuNhuF8uR8HwNy5EzcO04SMi0uniBQ9oL6SU+vdgjTTySxCZKLcLYwvcNotDJaDbn44I8OmF42ssWabFO/yjg4uKY0eiCXq+H7/sEQUZmOTs74ezsBM+3fwYB+Bq2+1HCnymgmDo1J2XTumS6c0TeSDCSEDvSsRINNZEQoxbNqEotKlNJKlR7WTEsJmWKybhwR2UaUQUhrCIGVbqxiBx3kKIm7biRKSj8GnLQQfOFW5jtTfH8OMQpji2OeilR7GOEGt1IohnVqcaZNK4UFyj1DikmBcpRkVpcodVrUIuqlIMipbBILS5Rj8q0wwZS2M4UPF4W6BTFJmenR1yNzogiG9sRcbzsuH6WeWKHKlY4ziX3FOxxcmW25FSxXAknkDMHoq+hGV2WVhZRNZW9XI5f/vK/8eLFM16+fM6zZ08ZjUbMzc0TRQmff/41r16+4+3b93z++eeYpsHf/d2vmJ+f5/JyxMryBv30jM//8C0zH6bIbW1y1PNJ+wG9kz72IGW/G7DYSphqHfFOuOC1+PNS8a347zuk6baTvskn/ufI+pZcuQ29vwlKWt6cZ2FthvtP7vLw2T2WNmbIV3Yo1g/Yyq2xvrPCdm6TYu2QhlDn+PyI3nFCU6xTqBzQEGrU2hU299ZZ3lxkemWSUiPHdm6FhY1JprY/MH04yUJzkeXOEmvdDTa72yw3l/lh8gc+efAJX778mh8mf+THmZ9YyS9j93XSUYTa65KT9nmz/pqV2hIPFx6yUFhgubBE027intgovS4Nt0onadKIa1TjEodBnk1tnaXOEtvqNvOVeUpWASFsU7PrFKRDDup77Bysc3C4Q7VZoq112K/naagtWlqbYvOQcvuQ5+8e8/uvPmF66T07h+vkW3u8XnjOxMZ77r7+nv/+6X/ntw9+x//67n/xD3f+kT8++ZJ77+7z62//iV/+3Z/z5f3PWdye4/XsS6ZWJyh3i9TUMvv1HZpqFcnuUGzm2D1cZ21ngeXNWdrdOukw5ORyiDtWdaj2mGZttZHtJoLTpO02abh1WkGbTtBGDDpoUWYJd2KdsO/SP445Ox8yGp1xeXnO2dkRvUF2zdZ9Gdlt07GbiEELKepgxhJ+pOAFMl6gEMYmcWJzcpJweXHM5cUxZ2dHDI/TLEI0cghCmyC0SdKAwTDl9OKEy9E5lxdnXF2eMbo853J0xvkoU6tcXGYUkKurzGI9PE6IEycznnyUJBcnHsfHR1xcXHB0dEQQBLiuzdn5kDjxMuegp2DaArrZwHI6uLGC5Oi0dJuSHrBr9lnVL5jrnLAmJDScENVXUXyZbiQixR2acZ16VKMeVajHVWpxmXJcohgXKaYlSnGRSlykFhVphCXaUYNO1KCd1GmmNapxjVpYQwg6qF4Hw83S4xxfuY1CDSKdMNQJQ5NeLwvXV8IuLb9BNcy65UpcohQdUuodUEoOqEYlmmEVMe2MHwZlqmHWSTfiCu2ohRQJaJFyyzR0fY1eP+bq+pw49fACZazEUHAjBSfIgp0sP4u9NX0VM7g5Sibr9DJzShDbJP3sBjU1M8Hm9gYdsUOlWmRjY4WtrQ3W11fJ5Q7Y2Njg/Pyc7e1ddnd3KRRyvHz1FMfTePLsPusby+QLBywvrXBydMTG2io72xuIUgs30AkTnXRgMji2cQYpBS1gqRMxLZ7yVhzxWrrmzTjr49+zjvoXpp8h3XVHxPIVvFjHT4yMxxbreJGBG5t4iXUbR1nrlFjenOfLO3/g+wdfZ8H5nWz88e29L3kz+YpiLc/6zgrLm4tIukAyjLI8at8kd7hLrVlGNxQ0Q2FhdZat3CrzG5Ps1DZYq68wV55ltb3Ovp5jobbE95N3+fLVF/ww8QPff7jL1ME0L9ZeMZ2fQw4F+lcpvcuUjtNiX9rjQ+4dC5V57k3d48H0j/z44QfWa6scyPsU9AP2lG0qfpFDP08+zHMYF1lV1nhfeMfzrWe82X1NwcpT8StsdTbJCbsIVoOdg1U2dpfZLe5R02TyikxJz8LND1o15jYWePzyIes7S7TkGm2lRtcW0IMuueYu3z39ml9/+488m3/Km7U3vJh/zruVD8xuzfP77z7jizt/4PGLBzSFCvnqPgeVPfbLOxTq+zS7VepyGclq03VF9qvb/PD0Du/m37C4tUCQOByfDTAdDdWUMwecr6C4AoJVR3Jb48VpJrFToy5mohEd+QzP+lxcnXI+OuH4fMDgOCFKXFw/WwSZnowZZFBcLZCQvQ5q3EXv6TipPt7eZ3goP8xs2llnrRPGLkfH6Rgrdja2bF/cWrcvRicMz3r0BiFx4hLHLv1+SK8fEPV84p5HrxcwOIpI0mwk4gcGvq/j+T8vIrORSha6dHSUMhqdMxwOiZOQ45MehiljWBKq3sawOpiugBfJeKmOHgeUNZMd0WRN9ljsJCxLpyx1+uzpPZqOh+hbqLGOkSqooYgUtGn7LdpRh1bYphXWqYVl6nGZelKkEheoxIfUkhK1qEw9qmYFPalTjxs0wxZSmKlpnDGm66aDjmLj9oSRQZJ6hAOPbizTStqUgjKlpDyW2hUp9QqU4wL1oEjbr9CNO3RjASFu0fBrdKImQthAjgS0KJt/666EacuYlkQUuVxdnZEeBZmJbRzrGkQKrifheGOuqX9DYMqCsqzQwEts4jTgeDx+uubnf9eLy1OOT3q4rkaSuIR+xkns9xPSJKLXS7m6GnFyNiSIXVw/i3d1fJm4Z2WGocDGsSSiWKc38AlTCz8xCSKF/kDnaKAxGFq4/YCyGbAoZlrqLPNjxOuPFouZ8uPqVv3xWuSWAvN/6vmF6SkYtnhLlfAjnSi1fqZQJOYtZcONTVRb4rCWYyu3xtLGHJv7q9SFcpYxUd1nJ7/BwtoMD57+wLf3vuTl+6dMLb7joLKHl9qcXx5zPjrhcnTG1dUl/X7K/sE2O/kNDlq7rNfWWG2usFBb4MXmK56sPOMPz/7Ab3/6hJcbz5nOT/L12694sfmCucoc+9oeraCJEir0zwf0RwPKVok326+Yyk0yufmBqc137DTWWSsvstVcY1vc4EPuDUuNeepJmcOkwo6dY6mzzExxmm/ffc296btMFibYUrfZlTfZa28wvznB63ePmJ5/i2jL7LdbrDYEVloGm4JJoSuzUdhmYvY9G9srKKZEU6pQKO9nwe1Gk43DFeb3ZqiZFTYra6zlV1jYnOXug2/5/Ref8PbdMza2lpCUFtOLE/z45C6vJ5+Tq2xTbB0wtfKB+a0ZakqF6Y0p/uazv+HvPvs7fvvNb7ECneFJgmUr2K6CGehooYYayiiugOIKqK6EYosYjkLaCzJe3eUpg6MeYezhhVaWfhiqGFEXI5Jv0VlaKGCEEmYoY0UadmwTDmK8xBlfc7OQ/Jsc5RvjguUqGLaC42VUm7gXkPZD0kGQydJi819w/27Yf46XaaLDyCCKTYJxRKgfqIR/Yi6Rx9dzaTznNhgMYkajC66uLxkcx5lpIsgQWn6s4yXGravWiFS0SEdJXLq9lJoXUg2OyNs9ljs2q0LAthpQcUPkMMRNI/zEw4x0tFBBDVRUX6HrC2ipiBjXaURlqlGJalKmnJQoxyUqcYV6XKMRNOj4LdRIxggzk0rc+xnh5XhdwsQkiI3x7DizwXcjmWbUphTVOIwrFKMih2FmMKmGhzTdIoJTQfXbKF4Hye3QspqIVpOu3R7PviU0OyPfmLaKZWvEsc/o6oLB2QArdbBiCyfUCHyVZOyStMaF2g1M/NihdxRzfDbg4uqM6+trrq5GjEYXnJ0f0x9EpL2AMLLwfP3nB09okMQOvTSk14+IE5+T0wHXXDM8PcKPstfAixTc8e3IH8sus/dHplXPjkYYq0SJyulQY3Ckk5wNaMZDptoB74QTXgkXvBRGt5rqrEBn52Yk8vL/cPXHL0xPwXSkW+DmTc7uLZstUFGtbMPvJRZOZNy6BWeXJ5lbmaIhVrBDHUlv36K0NEemawq0xCp7B2tsbM1TrOwTpQ7DkxTN6uIEFmcXx5xcDImHPjvVDd6sv+JD7j1P1h9xZ+YOD1Ye8nT9MW92X/Jm5yVThx+Yq81w4OTIuwcU3DydqIU9sBiOjumPBnTiNmutZZbKixwIGa2l2M7zeu4Fj6bu88P7O/wweYcteZ3moE7OK1Dwi5TCMsuNRX73+FO+ev0Fc+VZGnGNPWWPhYM5/nDnd/zjb37Fzt4KldYhJaFBXhDYakps1BtsVnI8evOQp68f0JKqWIFGrXPI/OoMWwdrbB6usXywwMvF5+y1d5nammR6fZKVnXlmlz+wtbfEYWWXplhC97u0jAalbpHVwhJrhSVK0gGzW5N8/+Jbprcm+PrJl/znv/5/+MPd37G+v8TRWczJWXwLUtVcEc3vYgTjQH5XwXI1nMBgeNpjdH3G8WmfYKypNkMNI86SAEW/Tctv0IlbCGkHuS8hxG2EoIkai+ixghXrxP2QKHUJYvO2MN+8f24sv1kYvoIb3AADure5DZmx4edQ/CjRxzDUn23SWZes3mY4W440lnMZH2U7S9iugBfI4+838XyTo6MBo6sL+icxXmLd3gq9xBwvsTXsUMONMmK2mxq4Rw56YtKNDKRQp+W7rMkpM82IWaHPmnpCxT9HCns4kU0QyuhmG80Q0K0M3KCGGmIkUI9q2UgiLVGIDynHZZpJg07QRAk7uKlG0DMIUhMvMW53QjdEHElvIutNDCuz5ote1rVXowYlv0LRL1H2S1SDMnW3RMsqIxpVNKeD5oqojoxkC8hGE9XuZOFbtpK5ANMQK/CxwoB0OOTk8pL+xRmyZ1NXJBQ7I4yHgUMQuiRpyPFxn4vLE66vz2/PxeUJw2GfXj+mP4iz3UI/zMw7oZm5LEMNPzHwY4OwZ9Eb+vSH2Xsnil0uzk+5ujpneBRnENzwRk89xp4F3X/xEL95kIexSi/VORra9I4D3OGAdjxkXUmZ6BzxRrzk1Tig6dU/O/8ejDC/sHz1tiDrlnA7E/v4P1hLqrKVW2PvcIuO0rilboha6zbA34kMFEtEsURaco2d/AaL67Msrk6ztDzJwtIHFpcnWFiZZH1vieXtOYrtArvlHdpai+H1ANHrUNIO2Vf3WBVWWJVWWJGW2eiusdxZZLoyya6xzWFYoBDk2bN3KYaHCEmb3lWP9KyHEqh0oha1oMxGc533q+94O/OW2dVZHrx6wB/v/56Xy8850HJsyevsW7vM1ec59IscWDne7r3ht48/4cnyI9bbq+SNHKuNNX5//w/88m/+nKcvHiB36+Tyq2ztrbJb3OfJxDsevHvG1MYEq/l5lndnWdiYZvdwk+2DVSbm31Jo5CiJBXLtHTaqa7TsOhulNd4vvaPSOaTdLbNzsIxsNNA8ATUQadkN8t08H7bec+/tHR5O3OPxzAP++rO/5L/87X/mz3/9Z3z78ityzV2sUOV81CcduBmF3FewPHmcZVJD1WUc1yBNs+XaxdUJveMYJ7LQIxUj7aImEt1UROwJlL0SJb9Es9+kedSi1muyqWyzp+8hpG26sYCZqISpO7aWZwX64/D7G96f7XfxIhUvUrIOKeziBDJumBkdgltitvInOuobRYjtSrfF/KZxCGLjtnv3opvvy8wSYawSRAZh5DIcHjG6viQe+LixeatgugEkGK6C65v4gUOUePixixUaGGFm+jEiLUvk83tsyAlTnSEfxBGTnRN29T5aEBBGCqbdxg9U4sgnDHzswEYNFTpRg0pU5DAtUogKVKMyQtpEjQX0QMD2ZSxPRPcyCWTX7mSjCF+ma3eoSyXaag3NEulaHQS7TdtrUXfr1J0aTa+OELaRww6y10Zx2ui2gGnL2Q3G1dDcDO9lOhlyzY4srMjHjGP0KEHxI8wgJj45xe0fcdgWaOsmuh+SDIYcn5xxeXnJ1egKrkdcX11ydnrE0VHMoB8Rxw5+YBMmLkHsECYufmTjBubPJJ9Yx0p09FjGSLvYAw0rVUmOXaK+S68XcnlxzPXVCYPUJQmNTOETqQSJ9s+K9M/FOkp0kp7J0bHPYOByfOQyHPqkx33U9IRNtcdkZ8Bb8XKsm77+kyS91+Pxx791If7/LNLOmErh+Aq6mSHo/UjHcmVaQgmxW0d3u+RKO8ytTLGwNsPm/irru8vkSjuotnSLb1rfXWZtZ4nZ5clxVOkUU/PvmFv6wMLqBAsbkyzvzLKaX2TpYI6X88/44c1dlg8W6Y0S7COLltOkqB0ipB2qQYW8c0DJL7Bv7rDQmKUcFimGh+zbexT8PMXgkEPtANmXCY8iCu1DVipLPF97wq+++p/817/9r/zVP/4Vf/PJ3/JXv/lrvnvxLfvSHsv1RdY6yxT9Aov1BZ6vP+OLV5/z6eNP+N2T37JQmWPucJpvX3/J50//yO9//Iwv7n1BtVWmI5ZZ3ZhiY2eeXGmHD0sTPHj3IwsH08zsvGNy4x2v5l7y9N1j5temWc+tIJgtcs1d3q+/5fXySwpCju3KFku7y1SFIh2lyvrOPKtbsxQb+0hOi7bTpNA95PniM353/1P+8NNnPJy6z1/97i/5s7//L3z15I+8WnrGTnmDoOdwfJYQRCaGmeGuNDu7AamGjOfbHA0SrkannJymeLGRZT0EAp2wRSdpIaRtOr0WzV6DPSN7fctJmZyfZ9veY1FaIefmqMdVOnEbPe7ihjpecDNHVG6BrDcPesdXCGKdINFujx+rOIGMPdbiepFyW5BGfkBmAAAgAElEQVQ/hrXe/NryJJyPogt+TmYcKxSiTHd9o0jww+44GtTh/PyM49MhdqD/KRTBkZFNEd3JIg+80MEOTFS3ixp0USIZKRQRwhai30TxZSQ/ZEfpMy2e8068YEroUfEGSK6D7GqYoYUXuMRRiBeaWFGXbtykGZUpxUWKwSH1sIIUN5G9JqYvYrsSupnln0tGE22c150ZgRS6Vjv7fVvIYBZmC9nrIPsCktdBcFsovoDqZxI+YwxpcMaGEtvXsf0s49vxu5iBhhkYdB0DwTbpOA5VVUMwLJLTU46vrohPTumfXXByecXF9TWj6xHnF2ecng05OuqRpD5haBMEmQHFHSs87ODnY3kZlMF0NSwvu6UpgYwQtGkFddphjU7YoBsJaHEXJzFJjnxGVyeMLoekkU0Y6JlUc+xS/OfFOTtZpGvc8xgeJ5weeVwc+1ycJsTDI+T4hAPjiOl2yqR4yjvxglfi1b+vIt01BTpSBUmpo1vC7cijJZTY2V+hLZaRjTZrO0tsH6wzszTB5v4q+coebyZfUG4WbrOaZ5cnmV+dZmNvhcNajna3TqtbpalV6foCLavGVnWNp/OP+OrFF/z24afcn/6RnfY2zrFNepnQu+wxGA0YXPWJLgKkWCSn7bElbzBV+MCBsc9Wd4O52ix554AtZZM9YQfB6TC4PEKLdPblPe58+IZfffU33HnxHfc/3OfO67u8XnvNrrjDSmOZp2uP2RBX2TO2mS5Mcn/2Ht+8/5q709/zeOURM4VJHk7/wJdPPuPJ3AOWCkvkW3lkS6LUPGBla4ZqO0erW+FQKPB6+SXzh9PMlaaZ3JtipbjOs8nnPHjxIy+nnrFX32avsc23z77iuxffcNDOsbi3yNv5d7yaesHk/Fs+TL/k4aM7bO0u05DKmQstVinIBWb3Z5nY+sDLhRf88h/+nP/0F/8X//TNP3L/1V3m12dwA4vT8yFpL8C0VGxXx/FN4l7A4KTH+cUxl6NjhsOIINHRI5Fu2hkvsmrU0waNfpN6LwuU2lK3KAVF2kctGr065bjMYTzObojKNMM6ctDBClS8UL/tam9grDed9K1aIdFvjx+p2L6M6YpZAf6oa/7YmXij2rB9Gcvvoo4L1Y0j9kbf7ycGQaTgeCJeIGfX4NCg1w+5uDgnigJMV8EeS001R0QyO3TUNl1bRfFM5NCi6XZpeiKtUKQRtqkGNcpeibJToONWER2FjttnUznlfeeE150h89KQXXXAgRVT92JE20WzdXRLRLOaSFaNllOh4peoemVafp1ukEWPWrfyPwnFaKPZApbfzQqtlxVb1RKQ1MatfrprdVA9aTzKEFFM4fbrdUfE9pXx6X50FBxfzv59AhUz0JEdBTW0cI5ivOMUtxcxuDjl7OqS06sLLq4uOLs8ZXjSozcIxnN8Ey8yxnZvDdu/mVPfgEG6t+cG36Y7Kk5o4fdc9EihHTSpR2Wqcfl/M/eevXEkWLpm/8wFdhcLzC7mds/dmemde9tXd1d1edOlkil5b0iKpEjRit7bZHofEZkRGd5HOnqjZz9EklU1uHNngUVj5sOBJCYLJYnUmyfOec/7kAsyFPwcJa9Evakghwr+vs/ZxRHHh22CwIhHWeEP3w/xU5Lyo3FH/ITlhzatbsThfsjJYUA7NPF9G6/Vxu4ck9LazAshY5UmI+Ixg9LFlUgP/mcX6e3kGnOL4ywsT5LKbiKrZeqNEonUGjPzb0mk1ijX8syvvmN9d5nNvdWrUcfjl/fZSKywvrvMxOwoy5vzbCXXWN9dZiu5RlHMonsydV+kaBbIGVn2GgmWykvMF+dYEheZLc2wXF6m4lVonjU5uDikptWRDZmwE2C1TLJGhuXSEhO74yQaO8wX5pnJzbBUWWZke4R0I4lz4LB/cYhgikzvTXN//C4P3t6nf6aPO2/v8jbxlpnCDEMbg9x+e4vbb28yW5hmrjjNjrLJQnGOVWmFmfw7ZvPvmEqO83zqEXcHrjO6NsBGZY2MnCUlpNnKrjOzNs5OYZ3N7Bqb5S3uDN/lm75vuDt5n76VQV7NDdE3NcjDV/d5NfaCjdwqa/kVJtbf8mjkITPb75jfWeDLm1/x/aNbPHh2l6HRftY3FtneWcMwFUxPw4kscvU801uz3O2/xy9+8w/83T/9HZ9+9wkru0sodo3d9DZr66ucnh4RhB5+4NLpNDk5OeTi/RmHpwcETRfX1+N/tEGNmlekFGZJBXukm1myrSLZVolsVCDt50jaKfJ+nkJQoBjkyHopckGalL9HPspSCUvIoYDm1TF78+V/3Un/MJrQf1JuoGE6MkaP2Wd7Pxy3XEZ0/likbf+HC1i1ZxW9wrw5NUzvcjwSXzXGNkCjlyd9hGXHcaJuoMbHPUEDxZER9BqioVK1HTJWxLZisatbpGyLtKeRduqkbYGkVSblCOR0mYrVZF1qMVY9YFi6YES44G3llAnhkHkxIqm6qL6D4TTQTYmGUUO2a3GMq1tCcCvUnSoNu8eFtGIauGHX0QzhaiyhmSKGXUNRK9QbJWSzehXfoDpSLI62jG7WY6r4JbH88hQ/qGMENYyghhlcUpVkjEDBCBqogULDb9AIVPSmiddyOTzb5+T8gFbHI2rZBIGK1+tg3VYDqy1jhDVUT0T1YviA5sU7D92V0D2Ry1TNGJTc6KVn6oQtF6upIUUV8mGaVJQkGSXJBFkyXp6UXSRrV5AcmdZBC96f0u2EsUj/BOJ7afX8wc1jew28yCfsRLS7LZotH9czabd82q2AbreF1z2h5ByyJEWMVbsMSWcM9JaJ/9nPxn+2srXAzNIks0uTvB59xXZqnaKYZX1nic29VYpilqpcZHZ5is29VTYSK2RKe1TqBeZWptnNbJIp7V1leWyn1lnZWmBtZ4lEdoud9AariUX2hF02y+tMJd8xlpxkQVxiQ99ky9hiS9sipaXRmiqdiw6CJdA/2c/DF494/PQxe6VdRKvCnrDDRnGdHWGHbSnBprDLemkLLdA5ONvHimy+f3qX7UqC5+/6GFga4s6bezyZecrb3TGm0lMslZd4NPWQTx99Qv9yPy8WXrAiLjKVGWdL22C9vsZSeYl3qWm+efYNnz/8jOGd1yxLi2wo66xL6ywXl1nILrIj7pKo7bGnpehb6OPV7HOGlweZSUwzsTHOUnaZvvlBbjy5yevxfqbXJlneW2Tw3WvW0us86n/CTjrBs8EXDE4Os53eZmz6Lfce3qUmS2RzWaanp0hns0zNzDA4MsRWYpOltUUGRwZJZdOYjsP6xhbFUoXjo2NSewkSu5scHrbZP2zhhCaqXafh1mmEMlIoUQ2qlMM4i6EY5iiEeUqtEsVWkVyYIxdkyXopCkGGUjO+jivoWQp6FtGtoAQiRliPPbS9pZ7jqRiOQsOuofQYiJav4vl6fCUYari+StQyYz5hD0NlOfEG/5ICHrs81KtY0EsaeEyHkTAdCcfvjUTc2AVhOCKGXUG3y2hWFdOp40cWF5yxf9gliFwcT8MNTZymTcO3KJg2Ow2XdaXNgtRlqrzPRLnDZLXFlBiw2IjYsprsWj4JK2DLjNgw2qxqR8zUThgRThkW3/NGiGtYOGGs6pN2I+qBieHpWLaGYamolorsNpAcBclSqNkKNUtBdlRkW6VuKqimjOqoNFwd2TNQPIOGoyEbMUhAteuorozq1mj4cc6H4TcwXR3T1npZzY2rGFQ7iI+YrCjO31DCGAas+/HTh+bWaAQSlaBMKSzGeTbHAUcX+zhdA8kuYbYUXF+l6Rr4fgMnincX9bCKGMVItHpQoxEqGE0FM1KwAhXb04iaLq39kGjfw4l0jFClEcbUl5KbJ2PvkbaTpJ0UGTtDyZXImQ12dZWS7REeHHF0cogfGFi9gDDLlbEsAdOsYFkSutWgbllITkAt6FAL2mitDkYrxOv4RG2Pdsej2/E56Ea097vo7WNWaz4TUpsh8Yhh+T19QhzCNHwJEBDPGRYvGBLP/1OI+M8mZkfJVVJsJdfoG37O8uY8lXqB9d1l9nLbZEp7bO6tsr67TKVeYH71HQtrM9S0KrlKikR2i7WdJbZT64iNMpnSHqvbi2wkVhiZHGRwrI9EfpNSI89aYZV36Vnmy4vsWAlSQZpde4ecl6XiVfEPPbrvO1ScCkNLQwiGQLaYYW1rlaX1BQSlyoMX9+kb7UfQJfrGBtlI77CbTjAxM8Hi+gJf3fyGsibw4bWPeTjyhL/c/oTF0hJL5SVGt0dJmSkGVgb44NYHTOxNcH/8HqPbw0ylxtlRtuNq7DCwMsC/fPUvXBu4xrv8FCu1BXaNLVbEZVaFVZJGijVxg/HdSZaqKyxXVxhcHuDxyANmd6aY2pggp+d4szrC7z77LdMrU6TEPTaL6/zD737Brz/+NavJdT755nO++u4rfvnb/4e7T+4iyCJDo0OUhDLffPdXBkeHuHv/Ptdv3ECqSwy9ec3b8Td4voMf+igNjb7+1/zu9x+wuLREPpehXMqxvbOG6alYoY4W1FGCGoJfpRSUKIRFilGBYlSg1CxQicrU2hJiU6DsFyn5eYpuhlKQoxLGs8OsnCKvpGn4EkbvyMHudTN+qOJ4GppZo2FJyJaEYtXivGovvuzzQ42oZRJE+pVD4xLRFaOj1Ctk1CU26geStortqL0z6XrvkTfutF1P7YFma5iuiG6LmI5Cqxtw8f6UdrdF1A3QQ4O641C2muzUWiyLbWYqIdPVgHdVl0XBYVMNSVgtUlZEygzZkR1WqwZros2c4DFVDZkQ9hkRjnnTy4q4ZOy9qZwzUQnJuhF1X48tq24do9f91kwZ0ahR1epx6T9URVPI6w55OyRtRmS9Lim7SdoKSOsuJcNGs9XeEUm9l8mtYLoajmcShC5u08SKGhiBjBFdhmSJNEKRml+lHBQQg3KcE+LHEQFyKFL2CxT8HKJbJTz22D/voEYyglem0a4TdiyaoY3rqVihTCOSqIbF+JAnLFIOy1TDKlJTot6sIUd11LCB2TQwmjpaU0WNZBS/juJL1IMqUlCh6hUo2mmKdoaqX6TRVBF9k4JtUXJc9DDi9PyE7mGTul6NExadOoYlYJgVbFdGs1Uank+2YbFW9VitBqwUDbarKnnFwGm22T86otPp0u226Oy3OXh/Rnj+nrTTYlrwGRMPGRbOfiSK7/+N+g8U6bfTw4xODTE8PsDSxlwc69kos5FYYX71Hcub8+Sr6Ri7pAu8W5xgemH8ild46Yuemh+jUi+wl9tmemGckclBnrx6wOzyJGKjSM0WyDYyJLUUKTtNLsqTcBIknT0Kbh7n0KJ73qXu1aj4Vfrm+xheesNKYoW6KtP3up/t5A5fffc1dx/fJexG1LQ6IxNvqasSuVKWVD7F7Ye3aTgqH339F54NP2dieYKMkWKpvMBs7h17+i7DG4N8+uhj3u6MMJ54y8C7l2TkJN6xjXlkkGjs0bfSz93xe7xNvmU6M8F8fobVauz2WBGXmcpO8nzpOY/nHzNbXmBb22VgeYDP7nzM8NwAMxsTjMwP8qev/8BvP/01S3vz5LUs6+VVBhcGmNubo39qgG/ufMtfb13j/pMHPH31jOGJYR69fITQELn/4gFDk8MsrC1y6/b36KbGm9FB5pdmWFlbYiexQ1//ABPT7/j1b3/HxsYGc3MzjE+MkM4lYjdDpMXMuqhCJSrGF5ZRjnwzT7GVpxjlqAQl5LCGHNao+SI1X0DyqtT8KvVAQHTKlNQsFS0f8xA9CbO3+DMdCdupoxs1VF2kYcZdn+k2CCKTIDDi7ImWSatjX4XYG5aEadd63bP6w4VdqP2kfnhN63XZMl4gX80j4whRFSfoEU+cOFD++HSfw+N9HM/G9k20UKeo26xLTd4V93lXPWRR6rJjNClFLaqeT823UTwd2W4gGQ1qjkvFbVPwj1luHDIpdhkRj646rAEJBqW485ooHzJX8SjaAbKrxTY6T8L0RXRfRPcaqK6K6qo0PA3F06g7aly+SdH22VUMdhs224rNZt1ks6aTUEwqjofh6lhezzIYxBk4TmDSjAI6nSZWR0MOBeRIpB5VkcIy1aBANSxQCnJkgxy5IE/ZLyF4Feq+SD0QqLhFym4RyROIjiMOzjvIQZ2SW6TilzDaKkHTwYsMrGYcslQMcmSjDJlmmkyUIRNmyTTz5KIChbBEKaggBBJCEHMWy14ZwS7HqC+3Qt2LaS6yV0HxK+iRhBnWMZo6VifEbEUYvsvhSZeT84P46+eqPchD/ATl+A10V0PxHIq6wYpksly32DU8ip6PFLoYLR+v5RO2AoJWxNHpEd2DJq39kKDbRGnts6W2maq0eCOcXX1NrxiKEleE8v9QkV5Ym2F0aoiVrYUeHitm6eUqKdZ2lq5Ck2RDJJnf4cmrB7wefcVuZpPXo6/48LMP+OjzP/Lw+V2m5sf4/sF1vvruM+48usnU/BhLG3NkywkErUhSSlB0iiT0PTJemlV5hR1tCyGo0n3fITgIqDkSRa/EbGGWnJOn5ksUlQqDE2948eYV/eMDLCWW+P7Zbea25qhoFe49v8v9Z3cJugFv370lW8kyND6I5qocXOxT9koslxbYrm8ym3nH85mnfP3sS6aTkwhRmZpZ5eCsRes0onkRsV7a4On0M14uvmJ4a4RtcZOqU8I8VNEOFZYri7xNjDKWHmM4McRocoyhrRGu91/nz9c+4ObTb5ldn+TZ0EM+/PIDngw9YDW7yEpuiaSyy1Jugd3aLoNzQ9x48j39bwdIZPcoiAVqRh09MhAtiZJWJt8oEHQD/MAlbLroloIbGDx4fAepLrB/uI/j+ziex+HRAWHkoup1vKaF5snUHQEhKFGKcpRbBQqtPLlmjkIzT7GZpxhmKdl5qnqZutOLywwUZEdC9erovkLdriIaRWSrQsOuorkSVs+VYXs1bKeObSvYTi+o3lcJmhatjkczsghDg6gVk0ouRxuXY45LYb70O1/W5cfjbvpyDPLDXDL+UaVSzbOzu8HW7hqbO2ts7ayxk9gil8+QTO+xsbXB1vY6FalI1TRIai7bRotds021dYAShqieiezqyGbsiGnoVWp6HdF2KLgtUt4xS8YZE7VThsQz+oUL+qX3DNbeMySdMi4esq12Ses+dd/BDAwsrxFfEQYyRlhH8+UeLCGOYW14DWS3QcPXUAMd1dfQAgPFNWi4FprnoAc2DU9H9VQsT4tpSaGCESrovozfsul2m7Q7IfWWFD/5NIsUwyyFMBvndURpslGaZJQhFWbI+DnyTpaKV0L0KwhuJaakOxLN4yb7Z13qfo1SGEMYqk4Z1ZPRnVqv+xYohTlyUYZUM0mylSTZTJNuZ8i0MuTDPEW/SMWvIgYCgl+i5OQQ7BKSU6Zmx0c2il1BdQRMT8IKaphhFd2XsCOTqBvgt1zCtsM5x7S6EZqrojoxdsz06th+fPEoOyo1Tycf1MlGErmgQtkvI0ciVkvBb2rx90875rCGgU43Mjk9iIiaIUZ7n7ThMymEjAiHDNdO6Zcurmx6lyL9H3lW/jPFlK4o07uZTZL5nauZc1UuUqkXyFVSZMtJljfnefzyPnce3WRkcpAHz+7w7a2veDs9zMzSJLcf3uDu41usbC0wv/qOqfkxZpenmFsaZ35tit3yJqlGktnsLKvSCqu1JVJWgnqnTvt9G//Qo2wWKfpFkvYeWTvDjrjNRn6T8DTCObQpmDnWKiusi+tUWmV2GtssZhfYKG8guAJGx8A79GidRASHHp2LJtG5T8koMDg/wJ3+W7xZGmI+MUPVKdG+iHCaBpMLY2xnNzl436VklFlML7GUW2Z4ZRi9pXJw3qJz0aTzPqLqllnIzdO3+IqXCy+Zyc4ytDrMrb6bfHH7U7689SmLG+8QlSLVWp65jWlGF4Z5uzLCk/HH3Hh1gw9vfMQvfvMP/Pbj3zOzOoPbcWmdtBBNkcXdRR4NPWYpuUReyaE6DU7Pj2h2vN6iTaFUzWB7OmHT5+TihLP35xyfHhFEDqYd5ys0/N6YI6pQ6oly/rL8HEUvF+chq1kWNmfIVpM0nDqyKVES82iWjOE0UE0J1aqi2QK6I2K4UjwHdkRUs4JuCji2gtujP7uBTrPt0u54tCKLZtMibBoxhPVHM+jLOfTlx61eKtuPoa0/4KTk3lKw1nN/xGzDxaVZDo/2OTs/5eTsmLOLM87Ozzk9O+X07JSjk2MODrosLc6gWjXUSI2dBM3478ewYhp6zRKpaAIVXaaom+TMiM1Gk/lamylxnzHxlDe9bOI+EV5L57yRjpgQ22zbR8itDnrLR/PicH4vNLADE8PX4ze9SEQOhdiL7ovUHBHZq6GHOlqgokUNVF+Ohcg3sHwDzVNpeL1RQVBDiSSUKB5TaC0Zd98kOghwWzbVsNQT5gzZKB1fOEZJ0j3k1V4zTbJ5KdRpin4BMRSQfQnJrtLwGrSOWuyf7cedtB/vLMpWgZpRQbNENFdE9qpU3CzFMEMuTJEJ40CpTJQk6ycpuBnKTv5KlOtOGcktxd2zJ9BwRVRPwvDiRabtxdkgil+m4Vax3AZ+ZMaRtU2V1mHA6fkhdmBh+FrvJD22YjZsCdmWaPgytahKNcgjuHlkr4jmCTi+QhTZtJs+naOQsGPjewaHLZ/TbpODdhA/JXR9Sm7EvOgw2Tsp75fO6e+NP/7DRVo2xHjL7MhsJdd48foJD57d4c3EayZmR5lffcebidcsb86TyG5x59FNbj+80cuRHmAvt81ebpuhsX5Gp4bYy22znVpnemGcuZVp1neWGBp9wSdf/5lrD76i790LxnfH2GlsUQizlJoFck4OuVmndd4kLaeYL8yxJCwwmRxnaP41e+UErfMIwamQN7MsFOeYyk0wUZikb2eAVxt9PJp7wlZjh4XiEkuFZfZqCVK1PeqeSOsk5OD9Pt6+g9U00IIGZqTTPWtTtyQ+/vZDfvmHf6R/rI+iXKJ91qV12qbhN/D2PY4uDnAji4ZV5/Cii6BXGJkbZnhukLnELBW7TF7Nspxc5M3sEDNrU6hOnbDt0tBrzK5MM7k0weTKOL/65L/xT3/8R765/1fGFyewmx7d9/vYBzaCXWVuZ5bPv/+Mj/76EXNbc8xszLCZXOf4dJ9mx0XvHao0dAHdUmh1Ao7ODjk4PcQLHTRTQdbFODc6lGlEdaRmlXKrRLlVohjFlXcKFIwcRTXLenqZ0ZlBdnMbJIu7bKfXWd1epK4JmM4lDSU+03UCGcuLDzBsv44XNfB9lcDVsCwZw6zj+TqtlkO75dAOLJqhiReomL1zZ9dvXInypWj/WJR//Ho86ojHHK5fx/Fr2K7US9TTWF9f5v37CypVAdNycD2f1bUNOt0uVVFAqtXoHnRZXlmg2XExXAk7rGH6VXSrTEMrU1dLVLQKWUNlo+EwU2szJh7yRjxjRDjljXDGG+GMIfF971LtgjfiEeOVkFU5ROmcYUYBTmhgOXWCSKXV8fCbNkakIodib0GboRLmqXgFBLuA7Ao9sGwdOVCouzKqq2F4JlZgofoait+g6lQp+yVKYQwYKATxG6wYCaidBo2WQimIU++yPdFMNdO9SpJqpkiFadLNDOlWpndCnqHsFpE9CSPUY3fHSRzZoIcKVa9INSxS9yqYfs9SGcpYYQ01rFD3Sz3gQIlyWCbvZ8i6SQpWmqpdRLLK1K0KDUdADSS0SESPapihjBU1sCIdM9QwgviNqOJXkDwRzVEwXQUrUFA9ETtUOTntcnJ6gO5q8djDV1BMgYYloLkihl9D9WsonoTixjAC3ZIwLJkgcGm3Iw6O2jQ7Hu1uyOFRh8P9FkeHEa5boxnJRF2HimWwWjMYqwYMisdX5+L/0Sl6P0sVdhGU0hV9JZHdYnF9loGRlzx+eZ9vb33FjbvfMjI5yMTsKA+f3+Xek+9JZLfYSq5x6/53vHj9hKpcpCoXSRcTbCRWSOZ3eNb/iMcv7vH9vW+ZXhwjLSbINJJsSeuk7SSlZp6sl2Jb2aHqC7QummTkFGvVVVJmknJQxjv2aJ+0OH5/gGCWWUjPMZmaYCI7wUpjlRV9nWVtlfHiJNv2DpvaNgljj7/c+Yh/+OPP+ej6n/n6+69Y2lhEcxrsn3U5fn9E56RNppzmu++v8b/+/H/hv/7mF3x7/xseDT7m5ehLUqUUzcOI1mET0zcoinmSuV06xy0OL/ZpHkUEBwHtsybt8yb7F23qtkipXiQ6DDm8OOD4/ADL1VjcmOflyAteTw5wr+8eaTFNeBTRPT/AajoUjTJlt8LU5gTXHv6VG0+us53boqpVyNdyaLbCyfkBB8fNqwxg3aqhGXX2D9uccsrh2QG2a6CZMoohxY/VTTkGw0Zlqq0ylVaZUlQhZ+fYErZYz66wtDvP7MYU89vTPB64x/BkH1upNVY25tHMGm5g9q77ZBy/HofwX4bv9I5T/EAl8nQ8Ow6A73Q8Wi2HVtOmHVpEgYHvx/BW11XwAw3XjX9u/0isTTsW38u6nFdfdtFeIOOFCm4Qv1n4kcnW9gbn5+/Z2k6Qy5fZPzji+o1blCtV/rf//f/gwaOHnFycM7u8iOlZ2I6OaSkYlozWe4qsmXUkx2Zb9pgQ2gzXLuiToE+MA3qGa2cMC2cMi+e8Ec8ZFU8YF1rMVR3K/j5a2MULe+l+nkqn49DuODhNDSWoUHEzpPwESX+XfJCm4KUR/SJaU8LvaDhNhUZQRbYrMcXGVfB8FTdsYAZ1Co1ULMDNbC/QP84ByYd5KlGZkl+KXw/iLOur2NSeUMdcwgzpME0qSJL098j6GcphCaVVx2wbmKFJ56jN6fkRWqggBiXEqEDNK6J7IlZQxwrjsqM6VlRHDSRkT6LmSVT8IkUnR8nOIThl1EimEdRQApFGJFH3y8hBFcUXUf0YPKF6CqrfQAkalDwB0auhuSqGq2AEdRqeiGZJdLsBF73vcSeyUczY9ml59d71as/2d2kFdH3+pzgAACAASURBVCU0V0D3JHRHwglU9g+iODa3HdA+bHFw2mX/0Kfd1DjuGhx2NZpdG6XVZFn2GBE7DEqXwUz8GyLdE/G/sYD/bHLuLVW5iKCUWN1eZGZpknItz3ZqncX1WVKFXUq9s/D51Xc8efWA4fEBCkKGxfVZJufesrm3Sqqwi9goX/2326l1tpJrzC5NkS7sUZSyJEpbFI0caSPJtrbFnrNLOkizIW8xnZxBieoERy4VvUiytkclrGKfu3Tf76M3NYp2gZXqIs+WnnJv5i4P5h/ybOU5D+af8HD+KVv6Dik7xe2RW/zzp/83v//219zuv873r2/xwbU/8Ofrf2Jk6Q17YoIXb5/x2Y1P+K+/+QX/1y//jo+/+3N8LLLYz2cPP+XDG3/i63tf8PLtc2Z25ljNrzO9MU1JLaL4dWqOhNHSqTpVKk6V6DRg/7TD/nGX7tkBlYZAdBCTqme33vHXh98yv71Aw2mwf35AdNSkYpTZLG+yXt3iXXKe2y9vM/JukFRhG9WWYjpKL8zo6LTN0XEbz9XxXYMgcDk+OeT47ITOYYez8yOOT/ZxXAPdVjAiFaVVo9qqUO2UKDVzcTfn5thTEswmZpjbneHaw7/y1b2v+OTmx9x8cp2FjXfUGiXqSpGGVonpLU7sRzbcOpbX27K7MnYQJyV6vkroqQRug9BTaTctIl8j9OKPR75G6Dbi13sVOAqB2yDyVAJfxQlV7F4gU8wwlK+E3HV7j8V2jHpTQwE5KlFzi6xvr3B+ekE2myeVynBx8Z47d+5RLlf55JPPGBub4OT0jPnleRzfRDNq1OQCDbWC2ePz2aFH2Y6YEwOGpRP6JOIuSjpnWDpnSDpntHbMknrClnLAnhyRkG1yuoUeNnGCED+08XyTMHJodQO8thkTWNwMeS9J0k+QDJKkghRpL0nBy1KPqvgHOkazRiUoIARFFL+K4UuYrhQfqDh1ap5Ixo9F9rIyUYZsL7s618rFC7z/WYU5Un6GlJ8mHWTJhDmyYY58s0CpVaEW1giPIg4uDpEjmayXIR2lyIVZykGJalhCjqoYUR2756qxXAXVlpAdEcUSqBslZKeCEgrUowrVsEAxyMb0mGaefJSnFMT4LcWLvda630DzGzQ8mYZb71GDZGRTQDVFFF3A9hq0OhGHx/ucn59wdnbIQbdJM/JwXB3H0zAvLZleHcuTr3KuLwO1ugch7Y6P62n4oYkXGISRRXffo9WyON7XOOxqdA4ClGaTLTVkWmwzIhzHyXkCDPdEc0B6T3/tgtdSHIMaWzD/hiK9vDlPuZanKGaZmh9jc28VxZSYX33HyOQg26l1ZpenuPfke/qGYxr24vosklohX02TLSdJFXbZy22TLiaoykVKUo5UYZdcJUVZymM6KoajIqpVktU9VvMrzGVnWRZWmC8vsFBeYHB1kKScIDrz0NsKRStPzslSbVbpnu8THIZk5SyzyRkGVvr5bvA77k7c47vXN/jy5bfcGrnL46mnPJl8yp9v/JnffPErPrn5EbdefMf3b27ycPoBg+sDTKUn2G1sM7DUz59v/ZGP7/yFb+5+yaPB+6wXVpjYHuPV7HMGZl/xYOAu3977mg+vfciH333Irz7+73x9+wu+vvMlH3zxez679Sl3Bu4wn51HcEsExx7tsxZKoDKxNkVJK9E+CSgoefon+6loVQ4vDnG6LtvFHVYLqywVlng2/ZKvH13j05ufsbA9Gz+y+TXqvoDoVpA9ifZRyMnpPp5nEIUOZ6dHnJ4f4zZ9dEcjbHlXQh22HYxIpRaKVJplSs0c+SAO4UmbKXbq26wWVvj+1S3+y6/+nt9/9XseDT9iaOY16dIuklJE1avxaKKXaGc5ddyrzrbRW+rFMZq+Fwuwfym8vobvKPiOQuRrNAOdyFOJPJVWoNMKdNqhQSvQCd0Gjl2/yooxLxeKXuOqXK+BacuoZo9sEmUpN1NUwgKjC2OYnksQRhweHnF2do7vB5ydndPt7mNZNpZtsrA4hesp6EYVwxTQDQHDquEFBl6nSd7pMC02eS2e8EKCPumCIemcN+Ipo9V91pU2Suscu32C0+lidEKMTjw+c0Mdv2XG0Z2eitM00COZmlem7GbJeymSYZJkFGdNZ6IMaS+F0CyjdWqIfjGOMvVzVL14xKC4ArIjUHNFql6VbJj9iUingtRPBPvfq3TYc2FEObK9yoRZMmGWbJSjGlbxj+LRmxzJ5Pws6ShJJspQDAqU3Rw1r4Tm9lw5rorlxH5r1etRfwIJvVlHbooIzTLFKEc2SMUn8VGGbJSLPdlhBSWQaLgiDaeG7sf4Ot2Pc81lR4gJ9YEUf14kUfcl9Egl2Hc4OG5yfn7I+dkhh0dtmm2/Rx6P3+RtV+l5xuNFthtoBKGJ5+s9rqKO1Vt0B6GJH+i0WjpRpBA2dby2Tz2ISGgtpqpN3lSOfiLEAxL0197TX7tM1vvbWvR+Nvi2j9ejrxh828f0wjglKYdiSiSyW1fe6JHJQYbG+q/mzRuJFeq6wFZyjUR2i43ECm8mXnPvyffcf3qbO49u8rTvIVPzY2xsr/Dq1Qv6+l+xl0mwm9tlI7NOqp5mvbTOcmGFpfwyb1ffkqjuoDcVmmc+Slij4pYpmAUajkr3pIsRmgimwMT6BJuVLQaXhhnfmGQpu8pSdp37Q4/58t5fufX8e/5y7WM+vf4ZDwcesphfYC4/x0x2hqXSEjvyFi9mn/OnW3/ki0ef8fG1j7jz/BaJ6japeoL1wjJLyXkGJvt4NvSEz299xj9/8I/84r//Pb//9Dd88Pnv+P3nv+Xr+1/zYuoVs9l35Owke/I2O7UtduRd5gvL7Ei7LCRmCY8C/IOA9lmH4Dhgo7DBk/EnDK0Nc/31da6/vMHzsZcs7M4jWCUaoYToVSj7RfJOlpor4LcdTi7iCMjT05h6ErRcFEtGdWJxCFsup2cHnJwf4O3bKFENIaqSD7Kk7ARpe4+cnSGlJXn17iW//PCf+Ojah/RN9zG+Os52YZO6UcVwanhBfHjihRqerxIFOp22Tbft0I5MmqFB4KlX5fsqvqcS+HEcpecqeG6D8F+J9KVQN32NyFPjrtpr/GQe7QcqQaDFs24v7tQNW0E2awiOSM4rs+cXSAdlNqUkowsTvJ14y/jkODu724iSyObWBpPTk4yNv2VmbhJBzFBXStS1KopRp24o1C2dhmejhC32rEMmhA6vpTNe1uN/hMPiCRPiISu1NqrXJohahKGL2zTQWzJqW0JviRhRLCaSK1BzBGRfRA5if7LglygH+Xi51iO4ZKIMKTdJPsjGEIAwRzbKko2yFIM8laCIFFZid0RQpRJWyDVzPbFNkfT3rioVJEkFyd6i8N+uK6xWD6d1+fvIRDFmqxTkcY4suhcdlFCm6OfJhCmyYYaCn6fml9ACETuQ8fwGnqfFR0ZeLR57hAJiUEEMq1TCEoUoTzqMk/+SzTSZdpZsM0chKlANy0h+NYbZujU0t4bmiChWhZpVRrRLSGGFSlCkFBQoRQVKUT72evslVF/CCRt09n1Ozw64eH/M6dkhB4ctopaL4+k4rorrq1fhXV6gxbsPtxF300GcO+K4OpatotkKulvvRd3W48Vvp0sxOGKhts9Y9YhR4Zxh8fwq++PSqjfwN86j/lmukkI2RHRXwfRjL2JVLnI5qy4ImasrxGR+h2w5SVUuXh2u9L95wZfXPuWvN7/k1dAzphfGWdtZuvJMP335kHwuR7FQpCyUed7/nMWtZUZmx9gq7PD13Wt88u0XpKsF/vDxH5lemObF6xfcfnSH3XyKv965wZ1Hd/j0q0948uox1+/d4PHrp2zmtvn9F3/k+dgrrj24wWfXv+TNzFu+vPUNX936hl9/+FvuPLvHbz/+Pb/68Dcs7q5w6+ltPr/1Ba/G+/n0xif8/Ff/hf/zl3/HJ99+zOOBh6xnlik2spTVHPl6mlRlj5yUZSWxyOjcMNPL4yxtzbKdXWMjt852aYvJ7Wmezj1lZGeQ0Z0hVqQlUn6GXSvJmrjONw+/JFfL0jptUXMlUkqa2fQc3zz/hq9efMXN4RtsVTeRwzpKJNNoydSaEkW/QDHKk/HTlKwSbsvh9P0hFxxyfn5A1HZQ7TqyLcUpdr6C7et4ocXR2T5H7/fxjh2EoEraSrKprJHuOWZevHvOL//yz3x17wtmt2dYz6+zU9mh5ogotojUKPYWYDp+pGM7MqGvEfWqGei0QuPq12Gg43m9BWJPXH1fvRpXhKH+E2GOPJWmr119LPR/yIUOAo0g+NH/y9eIetkgumNQNh22GxablsOeb5KyK5TMIparc3J2SPeghdm79Lv8UTMVGrZM3W5QtU0KlkvGCEjpEbtawJbaZl4+ZKTapV84ob8O/dIZY7UjZoUAKTwmiAKaoY0fNFC9ChU/TyHKUvQzlN0cFb9Eyc1TsgtUvCK1sIoSSdS8KoJbIefnyPjZOLrUyZCxU+TdDNVWmUKYjzvNVo5MmCEX5OJr0KBAMShSCPNkm5krQU6HqX9XlGNh7nWx/46IZ8M0hTCDc2yxf95FD9S4SYjylKMCQlBG8QUMP/Yn206My1KtKoonIgUVSn6Bop+j4OfIBBmyYYwSSzbTsUWvFfuqs2GGvJdF8EsoQYxuM7waui3E82RfQvLKlHoMyUyUIdVMkW4le1CDNIKXR/UEdLuG7el09iPOzk54//6Mi/cnHB51CCMbPzTw/Nhnf7mcvhRovzfuiJqxqMu2guapsQc/EPE9ET+y8Y9OULoX7NlnzIhdpsQDRoVDhsSTOP9DfE+/8DfupC/BsHaoY4dxwP8lhUV3FcRGmYZVI5Hd4vXoKyZmRxGUEuVantGpIR4+v8vSxhxzK9PspDfIVVJkSntky0m2U+s863uMqioUS3nml+cZHB1iK7XL4OQwo7NjvBjt5+HL5wxPjNH/ZhDV1nkzMUoim2Jxc42b929TkSsMjQ/itlxu3b/NwOggyXKal2/7KOsC1x/eZGr5HS/evOKTa5+TKCa5/uAmf/7yI5Z2Vvn+wT2W1td4PtDH0/6X3Hx0h7//5c/51Ye/5lcf/YY370bYSK4iaiX0oIZiV+N3eE9GdmRkS6RmVmlYIvJlwE0gU7Wr7IgJFsuLzBanWRYXYpRRO0cqzLImbfDRjQ95MfacrJxhPj3HyOYIo7sjjO+NcX3wOtf6vuXF9HPGN8co2gWqzSo5P8eavM6isMCaukbJqeDt+5xwyOnFPmHLjgOHbBHRilPRZFtEc2UsT8OLbA5O27TPm5TtEuvSKqvSEgl9h5ydYWhlkKdjT3g19YKJ1TH63/WzWdggW0uxnVmjImWv3BZ67zLQ8xoEgUoY6oSRTrNpEjVNgkDDcRUM84eF3+Ul4eXBit+bVQeOgm/L+LZ8NZv2bRnXlq9EPgx+EOfLagUNAr+B5ZmIVsim5DFX1lms1kmq8Z8/7Pqcvj/GCS0apvyTUkyJhqdRD1z2NIcVOeCd2GRC7PC22uFNpcuoeMKoeMKIdMYb6Zxh4YhpISJjRWhRgBMYOIGCGUiIfpF0kCIRpdgLMnGec5gjH+XIh1lybqY3thBQel8XJZKR/RoVs0hJy1I280hhlXpboujnSQWpn3a3UZZcFAMCclGebJS9GnP8+PN+GGekf1L/o8/5n1WpmcM9tjl5f0Kr08QMNeQwtvypQQ0rioHGuiXR0ARqjSKKJyCGAuWo1EN5xZUJL8U1fVXZ5uUbS4ZskKXoF5CCanz96MZZJZpTQ/NqCG6ZolfoiXQ69mL7u2SCPUpBFskvYUZ1nCieN9uejudbdNohJ8f7vL845uLiiJPjLp12EPMym/bVyMP1tKtRR7vjETZtLN/A9OMFue1JWLaA6dSwAovwYB/78IRa65isc8BiLWJCaDEiHDAsnjFY+xuLtO4qV3nQl0JthzqaI1PTqlfElbWdJaYXxq/ypAWldOWhTmS3mJofY3713dVIpChm2U6tkyunmFucYXz6LfMr8yxvLjE8PUL/2GvW01u8Gn/No8FnLCdXmVidpKgVGJ4fZmB6gPmdRd7MjSKaAuOL4zQcleHxEeZXFyk3qowvTbGYXObm41vcfX6Pl29f8c3db3gx+pInQ88YXXjLzSff88fPP2I1scmd5w/47uENbr24zR+//RPXnn3Hk/GnLG4tUpHLqHYNzY7p2Q2rRsOWe+OEOprds/W4Mpovo3g1dio79M+95tncC0a2R1gWF0kHKdLtLKkox2Z9i79c/zP3Bu4wvjHOd/3f8Wr5JXcmb3N9+DseTT7k8/uf8cH1P/Bw4gF7eoKsl2Fb32bX2iUTZMj4GcRQonXa5vA8tuEZdh3VFlA9CSUQUaMaWhiz5nRbQdYkwo7H/vsuSiizVl1mJj/J+N5bplNTfPP0a764/zl/ffgV3z78hpcTL9kqbVExSuiejOUp2K6MopavgBBuoOL2lnu2r2D78WGB5Sk4/k/9z6Zd+0k2R/CjUcfViMNRCBwFz6rj2vUfRNr/qUi3vLhCT8FwJCqmQNbWSOgmKc1E8WxMT6N73OTovIvXsq6+hy+p9IopoFgSomuS0D1mpYhRYZ9h8ZRB8YLX4gVD0ntGxXNGq8eMVA6YqHbY1FsozQDdq2EGdUxfQg+rVIIsqSjFXitFOsqQDbOkmhlSzQyZKEXWT1HxCyieiO02CCOXqOMTtGLGomHVMJw6elin5gnkjCwpb49sr/vNRGmyzQy56BLFlbkS6UyU+R8uCv+1SP94Zv3/ZW5dDPK4Ry4X799z2D3EDxzU3oLYcGR0L+ZlypqArAk03Br1SKLcqpCOcqSjH7r7bDNmL/64cs1UTDWP0mSCNMUgjxiWUUMJzZMwbAXDUzGCBjVfpOwWyAdZMlE67qSDFMUwhxjFWdxGGMe5mq6C4+sEoYXvGfieSavpcXjQ5uz0CN6fcn52Qne/GePYQrM35lAJQpNWxyVqWvHVqq9ihRp2y0QLVNTLqN0eUT3oBPhHx8idE7aNfWbqXUbFQ4al+PvobybSlx3zZUdt+iqaI5OvptncWyWR3WLs3Rsev7zP6vYi6WKCnfQGy5vzbCRW2Eyuki0nWdqYi50cuR1mFyZYWZ+jIsULyXw1g+Y2yNXyzGzFTomMliet5Sg4ZfbUBHk3x1Z9gx1lgz19h77Fl8wX5sgYaZJKmtGFt2ykNzg838c/8KlYArtSipt9t7nx/DqTGxPcePYdv/jtz/mH3/6C4blhXk+/5tuH1/jy3hcsZZe4PXib10uv6VvsZ2R7lK3GFhvyJn2TA+wWd8mKKYpiGtUUaVgSqhMfF+iuHEdIWhKaLcXv+IFMVkwxujjCwOJrhtaGWSgtsGcn2TYSzFcWeTbzgk9uf8yn9z/j9fIgI9tvmCvPMpmb4M3OMDPpab5//T2/u/Y7+pb6WaosMpWb4uXqSwbWB9gzElTCCpJX5+DskO5RCy/QsRwZ06lhuDWMS5pIoMTRlloVRavihib7513cjstefZc1cZnZ3DQDS3386cYHfPXgC249+44XI48YXxihrORRnfjPV5ML5Ao7ZPPb6KbYc1zEvEvXj7f6pl3H9uIlTVzyT+gpP/51GGhXC8PLuhxnRD0HSODFs+zQ0370mkbLj0ciXqCgumWqfoFiWKYcKdRCE9XR8COHo/N99k/atI9CmgcxNNcK1Dia063RcCQkTyPnRszXm4wJR7yuntMnxrPFYSEO8p8XOqzXWlSDY7T2Poqnofkisl+h5hcRgzyFIIa/pi6POcIfeIOFMEclLCAHApavEIU2B+0oDsjv+Ox3AqLQxgsNDL9BWS2yJyViyIKXvBpRXNrsClEMuo1n1hlyzSy5ZjZGcUVx5GcmTJP0kz8R5FSQukJrpYIUmTAWx1yQIR9lyYcxyDYdpkn6KfJeHu/Q5f3FOQftDkFg0zCq6JaIacXZ1qpfQ/XjxkAMqhTDAtlmgVQrFtPsleMk85POOhvGbzi5KE0ujFmPQlimHohogYzhx0+AbtPCjkwavozgxCOUrB//PRTDPGJUQWnV0Jpyz24nY7gNnECn2XJptVxakUsYGISeTit0ONzvcHZ6xMXFKecXpxwddomaAWHoEoQ2QdPEDS/DvBoYfgMrMjBDHc2Ng7xcVyKKGhwc+RycdmifHuOeniJ0zliotxkT2rwRT2NRFWK73pAIlxa9Aen/H0fxZ5dz6EuGoeE1UO062XKSvdw2iewWe7ltdjOblKQcyfwOW8k13i1OMD4zEnfLQprZpSlW1ucoVzKUy2kaqoDhKtQNgZKcISXsktMyTCff8XKxj761ATa1bZJOkh1tk0KUZUffZHR3mDfbg9wauc6bnUFeLj3n2sBN/nz9Q/L1FO3TgF1xm2VhjZniArfH7/Hl088ZXHnNo/EH/NNH/8gv/vBznrx9zP3X9/jw2ofce3Ob/qWXTCTesqtuM1ecJemmyIY51hsbvJh+xWxijgcD95lZmUCxxNgC59TiAPZedvFlROZlbKZiCiSyG4wuv+HJ+BOeTD7l8cQTPnv4Bf/ti1/xL5/9Cx9c+yN/ufMXppJTZN0M28YWa8r/S9p7Ncd1ZVu69Tvv/QF9nm6fPh034pRR+SqpSl6kHL0RSZAADQhLgPA+vbfb5/Y2DSwJ8OuHtROkqrrrRtzzsCKZkAQBIHLmXHOO8Y0NXjeXWW+vc336Bn/4/k9Mbj1lrjDHbGmG76av8Mdrv+NV6RVVq0ov7HF2ccbgKEq31iIFxfY1DFtFMTpoZpuOUsV0O2hWC8ORGRwnnJyfUFaLvNx9ylcPP+fasx94vjnFo4X7/PT8JvnaDqXaHl25cjmqGB+918JypHRebOAHhkBDugpOWqgNU4DrBV5UJUoMomSc4C3wo76vXkr0xufD50Kq1yP0jMszfp6EYqTi93X0WKIZ1KmFNep+g47bQnUkklHAyfkRXuzgJalbLTbopQupntdF82S6vkXBiVjoRLxon/GkdcFE55zJzjGL8iF7xhGd8BhvdEQwCPD6JkaYRomFVRpxmVpcpBznKUU5SmGeUiiu76W4TDkq04waKHGXXqiKLjp0OOyHjIY+w6GgsgWxhR3oqI5Erpnl1e4iRbtAySuSD8TcOReJTrgSV6nElcsCXUlKacErCuWEnyXnHpAP85T75cvl4M9PWcC0ohrNoEbTr1L3qlS9MqX0NIMG0bHHu4szBn0fy1NR3Ca9QMIOFcy+cE22gxo1v0w1EuOYQl8YZErpeOb/dKpxiXpUFlK+pIMWiWxHy9ewPJE9GQ+FFdxI3bLtUIz+ilGRql+iHTbECCZQ6PkGvTQkOYgt+qOQOPGIApM40OiH6a0tVUONhgknx0ecv3nLxflbzs5OGR7GeKGIffNjEy/sXWa7jlOE3FDGDUXeZNy3OTwOODyJGJ4OCd68oTt6w545ZLY94FnnjaDnteFx+x0TqUNVIFH/C0V6XJQNV7m8Io6Xh4VahvXd18i9NorZYSe7wYv5KaYXnrK8sfCzIv1w8i4PH98hm9smm99G1ppYoY4RadTtKquV12T0DOvtdW4u3OTG/HXuLt3i+twPPN97ykx2moerP3Fn8RbTB8+Zzb1kavsJN+du8N3TH5hafYp/YmMfG6zVV5itzPHo4DGP9if47Q+/5erUVW7M3uC/ffRv/LeP/o2rj79jav0p3z/5nhe7z2hEVWphhT11hwdrP7FYWeDbl9/x+eMv+NO3f+aLG5/zh89+y9LG3CVgXU9TMsYF+5JhnBbtMUC+0MkwvfaMqz99w39+/P/y0ee/5uPv/8rDufvMbkyznF+iaBepBGUO7H02lHUWyvOs1F/z+U9f8OtvPmK58ponW+JN6crTr3i88YiF7DzP15+hBTqn704JRi5WoGBFClaoYScGuqfQsdpU1BJ71S1aZpWD8ia5yh5uaPLm4gTZ6zK3O81idp6N6jo7zS3uPr/Fd3e+YnZpikx+g063iuNqmJYs5FWOiu2IRYtgZ6iXfGfb7WK7XSyng2m30+grsRl3vO4lfN8L5DQlRf2HgqxfSvbE0fAdcTxbxXc0Qs8gcHXiQBhhvEijF3ZpuTXqfo2210RyWliezunbQ4YnfWGlTm+Gpq+gWi1Uq4nhirlwN/TZd4e8lEUXPdWB561jFqWISjRAGw4w+z6Wr+IEXaywjRY0aPsVgW9NSpT6RQr9vBhrRAXKUYlKKFQLlaBCM2iiRB16kYblyfh+jyTx6PddksQh6bt4YQ/TU2koVTL1A5b2FjlQ99k39si6GQ7cfbJRTvz/YgEuKiVlyv3y5agjF+TI+hlyQTbtvItUBpXLwjwu2IWoQD4o0AybdKMOUigh+W26bpuu16brd+iGXeSwQ/844Pz8lDB20AIJOW4j9zt0/TaNsE41KFP2xe9xJSpdmmsK/X/unEX3PC7QZZpRTVD4og5WX8MMVWxfx3ENXEfH80TCvOvrIkUn1mhHbapRLX2TKdOMq3SjNkogYaThBbZniIzNxBWad08RKiNPI/CEuSoKbSLfJPRN4shhOIx4ey5yGk/PRkSx+DsR+Zuq0M8HGm7wPvLN8hXcsIcfCljY6CShfzYiPr9AHZ6wbwxY7Ax53j7miXTBTxI8kGAilXJO/lfHHbojX3bTpq+hmB22M+uMNdRyr41mS5QaORZXZ7k3cYsfb3/L9MJTNvZXeDb3hN/84T+ZXXhGR66xm9kgXztAdiU6bpuClWel+ZrZwgyvG8vsqTssVxZ5svGQB0t3+GnpHs+2nzK994IXuy9Ya6zxeG2CpdIrdjq7XHt8k2w9z/H5iGxtl4X9eR6vP+Hqs295vDXBR9/+hqtTV/nu2Xf82+//jT/8+EeuTH7L871pbs3f5sHKT+ypO2x21lkszfP3+3/jztJt5ktz/LRyn+8efMv9Z3eYef2MereIbnXoORKG00V1OmgpaN70lcsIJ83uXAaGal6XUvuAxa0ZZleeslNcPKkuNgAAIABJREFUI1vfoaGV6Zp1lL5MI26wrWyx1HjFQm2e+6v3+OynT/n07mdcnfqOifUJbszd4N7ru0xuP2Ext8CV+1/zZH6C/tuE+E2InihoURctFle+jtuiplYpG1WKvTI7zW02K2s8WXjIy1dTSFqTt+cnJCchhU6Wldwyy5lXfHHjU/7y9e9Z3HjJ2vY8slrH6HUvtaNRbF/O7WxHxbTHvAxBnxtnEI4jrsTz7mVa9/j0rCa228EP1EvNcxgaRFEP39Mu1R++rxFFFlFoEQYmYdATHBBPJ0j/bKdqgo5Zo23X6Fh1JKOBF5i84w1+4qKYEorZQbU6yL0mitlCs1uYbgfF6tDyPDZ7A562j5lsnfOy85b5hk/JiTATHycW9vUwUIhChSBWsSIZJe5QCssUEjF7zvVzlJI8lbgoAFVhhVoosJ3toEXHa2JEMlak4aYhB0L1Ish+ZpqkUu0W2MitMvXqMdM7z9mSN8m7GfJhjkyYpTgoU4oqlKMa1X6NSlKlHJUpBGKMIYpxOrf9h4ViLshdnnyQpx43qId1mmGDbtxCitt0oxbtsEk7aKCGXfrHIefnp7h9m3bYot4XST21uHY5Cy/3yz+T85USMd4ohvl/OqVIJKXXkjJSnLI73DY9XxK3QU8XSeKegWV1cBxJSOMiEz1UaHktqmEjfaMqUomK1P0qHa+JFsj0fB3T1wiGLmZkYMUGbmyIFHlP/ZnOPop0glDDC1TcUIQkJIOAiwsRpBtGDo7fS4u0+l637wljkRv3cIIU9pXeGPsjj9HZkGAUE56+oeaf8qo7ZLJ7xn3pHfcleNRNGdX/BQXIL8byO9MX+MPxAlG1uuQq+2xn1qm2i0hGi1qnRKGWYS+/xdL6PDOvnvNy8Rk37v3Ajbvfky/t0WiXWN99zU5hi47dIa8U2ZS3eXrwjEfrD9lsrVNzy+SUA2Z3pplcnmCtvMrr4msWMwvstXbJSAesVdYo6gUKaoFsLU9/1Ofk5JB6q8KLpWl+fHSdr29/zdV7V7j27Do/vXrA5MYUX/z0JTdmbvKbbz/ip5UH/DhzjQfrD3hVe8UPL7/ni4nP+du9j/lq4gs222tkjQNKcp5yN0+5ncOwBQVNN9uoVptur4HUa6A73csu2vSVy5w9O9Swo/HsU0F3usi9ForVxvBkrEBFSWSacZM9bZeF2jwLtXnmirPMF+Z4XVnhypOr/Prb3/DHG3/i+xff88WDL7j68AorB8uERwHuiUdJL5KR9slIuxSMDDnlgPXKGq8yS8xnl7gxc5uvfvqKB3N3mV6bYivzmq5WZzAMOHl7yEF5j6s3r/Dbv/2GP3/xR+5N3SFX3ecgv4VqdHBcgzByOD0bcfHulLfnx5ycDhkdxvQHLsnAJO6bKTtawfFkHE/+IDhW2Lptt5vOo8XHRNSReNFc2p09FduRcT1FvKB8DdfV8DyBHo0ThzA0iSKLJHGIYhvHlTGdLqYvFk12oOKFPY5PhNvS8ntC/9xrIxnNy9uQajXp2W0sT0XyXbZkl7l2xFx7xGqnT9VOMPsJfmQR+D3hkPR0+qGZzo5dzKhHI2hQCavCdh0VKafFWYrSENiwjRpL6LGM6ncwAgkrVIQ7L9QIApUwJfk5vpCddXs1NvMrLB8ssNXZ4qC3T94Xs+5CLAphJa5SjQUfoxHUyeoZtuUt8m6OYijmwOMiXUwdiOPF4YcfKyUFikmeUqq0qCRFqnGBWligHVewYoXRccTbi1OMSKca1CkkZYr9MuWkko41Cu9PXEglgeLNoRyX0g46nX2nXXQlJS52oiZyKDTkatBB89MAglDBCmScUMaLxagh6Fv4Iws1kmiFTephjXJUpBIK96MSdtFDRbhxEw2zr6FGEnqs0It17FATxqtAww9FU+EHCn6k4CYiXcYIZcxAcMfPzo54+/aY/jDEcg1sT7/sqMf5r06o4X5IYgxkglAlinsMRh7JqI8RH7EtR7xsD3nSOeNR95yJ7gVTnfduxf9fRVrutX9WpMcjD8losZ1ZZ2NvhUqrgGp1kXtt2mqdYj3LfmGbla1XZEq7VFoFDgrbFCsHZEt7zK/OsLS7TKadY72yxYv9l9xbusfD5YeUjRJtp4k5EEBwo28Qvg1JLmKi85D4PBLnIiI6DwnfBsTnCc7Axol7BIce8ZuE6E2MPbCQzQ55Oc/i/gJze7M823zGN4+u8Icf/sDD1YesNFZYlzbYM/eZr8yz0nzNxMYjvn16hV15i3pQQXLbaI6Q141VCaYjZtCyJXLlPhxzjAv0ONTUDLTLn2FXbyIZrfcZb45MN+xQDWpkzQybygYrndfMl+ZYqb9mufya3373O3734+95tDHBYvkVM/szbNe2CY8DosOQrJRhPj/HQmGWPXWLnHnAZnuDmcwMn937kl99+RG/+fojbj67xl5jk1avRNeooRgNvKDHm7dHqHqXpy+neLHwnM3MBpLZpqM3aHUruL5BFLucnI44vzjh6LjP6DDh9GwkksXTfMTziyPO3ow4PkkYHYb0Bx5hZItZtScCaf3QJIiEDjWI0qBSV7mE+4/xox+S8CxbomdKWLaCkxbqIDTTVBdhTLBsERRgul16ThvLVfBCk/PzU/rDCN1W0SwZzRY8a+0yZquL6UnYvobum1TNHiUzoBkcoUQj7H6Ek74hRL5B7IllZT+wiXyLwLfwQwvDk1C8Nm2/QTMQWmg56mDFQvlgRwpWKGNHyiUl0B5blT0Jx+niumnkUyhCEwy/i+Q06fhNymGVnF8gG+TIJ4V0/lymkdTpJILr3bCq7DQ22WpuUHELVIIC5TBPKS3GH573nXaqBEkKYkzTL1BMxzWVKEfdz9ONK3gDwbd4++4Us29SCauC+5HkKUd5SkmOYj9HKcldyun+90W6+LMiXY5LVOIy1aBKza/RCOo0wzrtqEk3biInHdSkgx53sRIFJ9bw+ybJSYA/clLnZpNaUKEWVGmHLdRIpNMoYRs5btMMqjSCGt24g5Fo9IKx6mhcVBX8RMNJFPSkgxw16AZ1lEA0Un5o8eb8JCVNhmnKuY7lCmu5iIGT8Xz5kiETjD9voBFEOmHskIwO6fXPyPRGLHQGTEsnPJPPmfwvJrtcSvDeF2kDw1XYL2yzsDLD7NILljcWKDVyl/bxUiNHrrJ/qfJoq3WqzTy7mXU291cpd4rU9Dp5pcxO64CXe7NMrkyyXd3GPXQZvRsRnSaYfQdr6GL0DdRYuTxaoqL3NepmjayUYVvZJG/us1ZdZLO1StbYp2QVUQcy4anD8GKAd+RSVktMvn7Ct4+ucnv2Ft89/Y5Haw9Y7axSisrcW7vPSvM1a80VVuvLZPV9pKQpLNi9JtaYEZGG8Vq+gu52L2fS4xf+uDiPcYm6K6PaEoar0FbrSEZLaGMdCSNQkaIuRafIRmedZ5kpJrYf8cPL77n/+j4PXz/i49uf8PmjL3i6+4zX9VWm1p8ytzVHcpKQK2e59fwmz/efsdJc4sDcY6W9zDdTX/HX2x/z19t/59vH3zKz+Zyt8iplJYPi1lHtJrJex7Akjk+GHB0P2TvYJlfJ4fc9hqd94qHP4DDg9I0ozu/eveHkdEQUe/iBjR9YlycIHYajiKPjPienw7RwH3N+fsr5hXB8naUF/ezNESenI05ORhwe9RkdRowOfUZHPsnA/iAWS8F2BC7UdlT8oMdg6DMcBSR9l/7AYzgSbwYikTy1/foKXmhweNznzdsTgtij5+qYnlAmmb72wXhKoudJmK6CE4jfca/vEw5iAYNPLOJ+T9iBfTVdOhn0Q4NBZJCEwvWYBKbQhMcaVqJiRMLC7AQGtiOWpLYr43oyjtvFcSVcT8b1JBy3g+t28TwRkhsPTfy+juq0kNwmLadOOaxSiisUkzKFdIRQCYs0oxpS0qFl1lDcFh2nTsut0fIr1H1hpqmEhQ8ciakW+QOZXilViFSjijhhhVpQoe1Xkb0avbBDODAZHUacvzvDO3KpRTVK/SLlJEc1zlGJs1SSDJU4K+R00QdFOv4/F+lSqj4RN5AKpUgsWMtRiXJQoBQUqEYlmkEVKRQjETNUcKMe0cDGT3TMUKYbNGkFTTp+CzUUuNZ2UKMelanGQjHSCIViRAsUTFdNAV0KfihjhzJq2KEV1GiEZepBiW7YQA8kTE8hSnyOT0ecX5wxPEpwA/NnHbXjdvG8Dl4gpWO/MetcuGTDqMdgFDE8PcM9PifXS1iSI552hkx0z/5LEVy/cAINy9cuf7nHMjzNlqi2i+SrB9SkIm21SkuqUKkXKNez7BU2yDf2eb27wG5pnWJrn6ZcIlfcpt4uYAU6iqsiOYrYwkYW/bcD7BOPZtilEbfZ17LsG1nWOmvsaTss1RbZVrYoegWKbp5X1UVe5l7wsjzNvrPHXm+HDWmVleZrDowMu8ou89k5/IGHEzvcn7zHxOwjZndm+H7yO373w+/4/sV3bMkbFJwsP858x0JphpX6Ek/XnjC3M0uxW0CxupTbOcxYRfU7tPQycq+OaXdR5Dqm1UU1mmi9FqYn9Jmq20XzJRSvi+rKGL6K6nRp6zVku4UWSmixjNKXaSdNik6OxfIsP774js/u/51vJ69ye+Ymf/r+j/zy619ye/E2D1cecXP6Dp9d/4ovr3+NG3sYpkK2tUc7btBK6tSjKk/3pvjz7T9ze/kODzcmWMwsUFPLSHYb2WpjuKLrt1wVPzIZHIacXRzy9vyIs7eHnLwdcvJmwOg4oj/yifoOQWyKE5l4gYHjqLiuShAY+GEPw5awXAU/7OEFOlFsEUcW/djh6DDi9GTI2emIN2eHl49vzg55czri7I0IOH17ccyb8yOGhxE9W6VnKwSxLaBE/ZDhIObocMDx8YiT00NO3xxz9vaY0zdCXjc6HXB4NuT4zSEnb484e/eGw7MjnNASMPxQEYteTyyWDF+j5+v0AkP8XruKwKgmDv3Iwfd0grBHEPVEJx1ZRJFJFOkkkU4cavRDjUFkMApNwRuJTKLYJPgglOAfGdgi5uv9c99XiH2ZOFSJY5PBYUA0COj5BqqnovgyStilE7cFpTCuUulXKUdFalGZspNjo7RCTS8h2y0UuyMevbawn8ctmqGA9JciMaLI99+bSYphgXJQoOKXqPslWl4V3W/jJxphrBP6GqGrcTj0effuhLBvo8YStahKIcqSSzLkk1yqc85TSESBLqTL00qSFuM41UfHYpxSSDv8bOoc/HCp+aF2uxynAQVRkWZYQQobGGEHO5BFQk+o40YGVqgKtVUgowRtmmFVyAiTdDwUlWj4dZSgi+7IIrYt0LHsDj2/Q9evUQ8rlCIBmGpEdbSwi+Mr+IGBH5gcn/Q5vzhiMPR+duOznS6O28YPJILwA4KjreB5Oq6vkfQ9Tk5OGJ0eY41ssk6TebXLpOTzRDrjiXQhjC+SiOT6MH7tX3fSdpemXKVQy2D6GnYoOmm516beLVOoZchUdtjLbZAv7ZMp7LJX2KaulqloBTKdPQ6kA3YbO7StJh2jjqK36FkKrtdjeBRzen7I6O2Qutlgo7lDzilSCMqsShss1F+xrqyT93Nk3Qy7vR1Wuys8yz7lyd5jFmrz7Jo7lPslMs4By80ltpUtdtRtpran+PrR13R7HYbHA8JRiHfoUejmufX8Ft8++Zap9SnWa6u8Ks6zUJplrbXM9ZkfuPr4G568nuDh3APWDl6Lght0OGjtsHQwT1UuYHkynm9gWB10s42dwsZ1V8zEVF9CC2R0V6HniG7ccEVIqxK0afoiJaISiO30QW+XV+V51pqr7HS3uf/qHv/xyf/k99/9lq8efMkvP/tP/sfv/4Nvbl1haXOZ0cmApO+jB13y8j5L+QV22lvMZWa5M3+Xlwcv2WxvcdDaR3VlesF7pY4b9kiGHoPDgOFRyOAwwAvFYsQNjBRIo6eyIz3dZmvvI6sC7dLabaWjH9MTwKUw7uG6Cr6nprS7HnFg/+wkoUMSOsShQ+hb+L4gxB0fD3j37oyLi1MuLk559+6MdxenvLs4g4sz3qXn4t0Z5xcnokCfpvrnw4DkMKJ/FNM/Sjh5e8Lo9FB00aFCLxCONfFC1jGDHnZk4cQWTtjDC0UxHiYuSWgRpGOVKB5/vVZ6eiSRziDpMYh0kkBjGLzXeCdh79ICfxnv9QEQ6sMTBLoo+oFKEmgkoclwGDIYRYSDAC+xMXxZwIQiiXbUouxXqCV14Txtr5E19tlubFA3y3TsJl29mS77JXpBFy3oIEVt6kGNYlgiFwsrdq6fS4FOBXJhnmJYoB5XaUcN1KiDNzDwIgPblQlclcOBx7uLY6LEoRcpNN0qRVeMRoSpRJxcUiAb58mN3wSS8ZglNa5EOdHdRiVqcZVqUheuyQ9kgR8W6csFZJx21VEVOWxihF3sUMENVYEkHctfg7QrjgSYqpiCqwpRgVpYQwrbmGGa4uJIWG4XK+rSCapUQ6Fpz4d5qmEFJexgeV384D3PfHQUcPHumMOjKAUwmbiujOt1L2fR77EHgmPihxpBaBLHIf1RhHvUY793wKx0wHNVYlKOeSyf8Lj79mdd9Tj49l/lKP6i2S1xUNxhN7d5WaR1R6YhVai0ChTrWe4+us7dR9dZWp9nYXWetYMVNorrZJUMu9IeB2qejFqgYbdRPAUvcRgdJbx5c8TJ2RDJbVPWSswezLKj7ZP1Cuw5GVaUNV6Up9nWt8h5WfJ+joxzQNbNsC6vsW/tsa1vkfEO2O5tsdpd4WVxmqyd4VV1kR+mf+CLn76g0M1zdHFIdBJjxj36b/o0jSbPl1/w/f0fmFl9SUOvsVJc5vH6BH+//zcerN7n3qu73J65yVpuhYZVo6gXWCosMrn2mKXcInWjRNdsovSaaGYL1WqLBWIgUptlp43sdDCsTuqukzDdLrrfQQnbtMImZb9C3suTcTMcOAfs6DvsGftsSdtMrE9wd+k+D17d58r9r/jmzldMvHxIU65zdDrk6LiP7Wg0lTLbhTW2imvsVDZ5sfKU209vMjH/gPntWTZya0i9Nqoj0TVaaLaEYcvYKfEr7jskQw/H1+nZcopx1C4L9XhBMibQub4qOsVAv9yOO//wz90PlBlBIKRycWAS+x+c9PmHGujI7zGIHQ77HocDn1HfY5S4DGOHYSwKZRT00qWhTRRbeKGB4abzZluh52qYXo/+UcLx22Pc2MYMZExfTncEClZoiBP0sKMeYWIRRqag9gV6Gnhr4EUaYdyjH5oMApNB0GMQipMEGnGokcQfGGzGvBI/tcinZ1y0w0slh375sSgySEKh3U3CHqO+z2gYirn+yMeJdPRIQg46tP0mjbBJ2a2QM/NMbU6y2dqg5lVoeXXaTh3ZaaE5nXTu3cH0W2lTUEvpdWkRTYt0oV8kPyiRT0qUwjIVv0LNqSL5bXRPwvYVfEflsC+KdJjY2IGK4nVouQ0afo1qWBIjiqiUEvmK5OMS+biUui4LlKMC1TAnTlCgGVRoBU3aYZtKUrksxmNQ1IcOxUK/SCElBFaiMo2wTjdqocVdtEiiF0pYUTrzjxX0WKIdizSaUpynOChRTIpUwwrNNHBX98Soy/JlrKFCJ65SCdOlZyQcjErUwgw6GFYd2+3gBQpR0uPoOEp3MIfEsYfjqriukJNGkUEY9QgjgzDsEQS9dKyiEUYu/VFEeGqTtfaZl1eZ1vaZUptMqTZTcsxk9/QDct47HnfP+VeOxV8UKnssrc+zl9/iwyithlQhXz3goLjDjXvfM/XyEavbS6zvr7Gyv8Lk8hNmDmaZzy9Qt1o4xz7Rm4TBxSH98yHBcUB8EtE22+y2t9npbjNXnGO1u8aKss6Bn2Xf3WdDWyfjHpDzsuxbe5c64m19izVpldXuCvkgx76zx761x2p3haX6K+69vstCaYFr09f48cmPlOUCVa1Cpp6h3etweH7EQSXD4soig8OE4/NDMq0DlisrPN9/xtO9SWbzL0UAgZxlpbDMvcX73H51h+cHz3mxN81idoHZrRn2SptUO3kacgnN6YglkiVeKL1UxeD5MpbbwfQ6mImMFLeoR3XKUZWsn2PH3GG2Osu9tfvMlRdYrLxivrTASn2NG8+u8ePDq2zl19BMmdM3h5yejfCCHj1LQum1MTwFuddCMprIZgtJb9CUKzSlCrLZRrW6NKQKzW4F3ZIwbRnTknFcDTsNZxXCfdE9+5FJmNhCs+sIJoOZLvfcdDN+WYQ/SFUZ5xOOr/mOp4hu0fvnE7riRJ5O4KgEjko/NOkHJpGrkwQ9kqBH7IuiF6f6VteR8TxVvAgiA8sVi0Ddkeh5Cj1Po+fq+InHydtjoqEwX5iuguWnyR7pGM/yVexx2G2k48cGXl/HTTTMWBbdWiQThzr9QGfo9xj5PWJHxTU7BJ5CEKSa23804qSskSg0iALxGIc94qh3+VwcjSTU6Yc6fd9gFLvijWnokhzaOAMVOerQ8hq0/AbdqE3RLDG1+ZQ783fZlrYpODkqfpm6X6Pjt9D8Dk7UJYglgriLPVDohk0qXoFckCUb5cgm2ctuN58IXGk5LNMIa8ihiLKyfEVAiFyD0dDn4t0xUd/GiQ16kYYWyEhem5ZbpeVWaLk1ml6Vulul7lepBzVqaYdaDQtUwzzVME/DL9IO6nScJpLfpRpX3sv1PoQ7JSIbUdjqC8K5GRUphwJGVQ9rNMIa3bCOEjVR4w5q1BHGmqhOLSpRigrk4zy5KE8+KFAJxNhDCkTIQC9S6A1l2nGValSkGImZeiOuoEaC392zG7h+N5WYqniBwegw4uLilDdvjokTL0Xz9gjCXjoeEcdLwUxikShMMWYiU/WyrBsrLGjLzBqbvDSyTGstnis2T7sjJttveNK+YKL9ry3lv2hLFTpa45IDvZvbZDuzTqVVoCFV2M6ssbAyTbmZZSe7wVZmk4kXD/n1337FX374M8/WnzI66+MPXGpqjaxcIK+Xqfktyk6NjeYWi6UFFisLZJws+3aGXWufnJ8n42RZqC3wLPOUl8VpnmameJZ9yuT+E141FnmWfcqatErWz7Dv7JFxD9jt7TCx9Yjrc9dYri4zvT/NNxNX+PrhN6wWV9iubTG9Oo0R6BxfHBEPQ8LI4+StKNKz2QVe5me48vQb7i/dYau2StUoUjQKbHU2mdqb5O7qPZ4fvODB64f88OR7JuYespVfo66ULx2IPU9OC4JYTpmB6KDbvQodt0YnbtDo1zlwsqxJayy3l5nYecRPa/d5nnnO1M4UN+ZuMrH+mD9c+T0fX/kz+UaGw2PByo1iG9NRUFK9r+2rmOmSzQv09J28h+upImGk10Ezu+i9jlBJuELWliQOUeLQH/mEiY3lqhiWhOWql8Xa8TVMR7rslB1PbK1dVxFjjUB002MZneuLnMWe1cFK47C8FE0a+BqBr+O5ApoUhYZAmabGlXGB813lkjvt2TKOLWFbEtYY1JR+btPpCvbG+BbjyfQ8RaRlRyZHb0acnh+RDANsT7+8JYylUwICLwveSKRj9zV6AxUpEp1n06/QCeo4kdCAx75O4mpEjopnSUSB6JTGt4owDTEYm3M+5JH87KRAqcjXSULRSSeBRuJqDEOTJOoRJDpWX0aKGtTCCq1EYE3LZoGV8jKP1x4znZlhv5chm940S4FQSkhRE2sgER+pDE50/JGOFrdphGVKUYFcnBdFOs6Ti/NpkkuRVlJHG4gRiRVI6Y3JIPAtBsOAN+8OCQ5tjFgWmYqhhBZJKG4bzRFHddvIdkMEyvodlKBNO6xSD0pU/QLVsEg9tX5LQRs1lFKS3//ODVl6nyTzwXmvVBHz7mpUpB6WaAYVGkGNRlCjGlYohkXyUZ5MkCMXF1L34/tuvOU1UcIuvaFKJ2pQ9ctUwiK1uELDr9K2a6ipnl8oN1SCyCBOHJK+z+gw4W26FI8SlyCyCGMH1xe3UMcfL7IVvFBITN1Axwy7aEmDVlJm39xiSZ1nXptnTttgRi7yUtZ42o6YbJ0w2YXH/2Iu/YtKI0tXb16S7XZzmyyuzjI5/Yhrd77jyfRDKu08LaXC0sosn3/1N/7nr/47f/z0I76+9TlLe3Mcv00wQ4X9xi5brR3Wmhusd7eY3HnKw7WH/PT6Hj/O/MDr9grFqMqBnWOuvMjVp1e5MXuN+2t3mS684O7qHR5tP2Ry/wm3X9/i5tIN5qtzbOobbOob7FtieTi5+4SbCzfY7Gwym5vli4kvufr0KnO5eW69vMntFzf56eVdOk6T2dVpdg+2OHt3QkWv8DIzx0J5kbuLd7n601e82n5JWcnR9huUnQLbyiazpRkerP3ErYVb/PX6x1yf+JFMfY9SN0+310A2W9iegulIdOQKHbuOHHVoew3WS0tsN9ephxWqcZXp0kse70yImDB9m11li/nCHFcef8Pn9z/j83uf89GXv+H21C3suMf5xQmjUYzn9zBckdtmBJIQ4LsyPbONbUsEnkrka/iOkqIjRRqF6+kEoUmSOMSxzWjgEycO8cAlTGwcX8ewpMsjxh8qfmQQ9S3CxEyZzsY/kemi4P0M1g2EbtQK1DQJQ8IJZJxAwQ5kDLuF7Um4gYLpdDCtNrbbxfOFEcZxugSx0Fz7oTA1mLZCz5YvXYOGp6I5Mr1gHIskXRbpsfHKix1Oz495c3HM4DDCDy0xcw+1D6y9Ck6kYcUK3bBNLRDz3qJXoOjnqfglWl6dXpSqL3yNvmeQBBZJZBOG5uWsPgwN4tj8GaVv4L//84cgqTHtLwkM4lAj8hQiRyH2dfxARfNbtMMalaBIOSlQjguUvCw5c4+1xjIHxh5ZJ8eBlycTZsiEOXJhkWJYohoK2FBv1MY76mLFEkrYohmIIi1myGnQQJgj62cp+HnqYQU5bgkmcywKku8b+J7F0dmAo3dDtIEk7ONRTRTaROib9bRBsTz5ErrlRwZupKOGXVpeg6or1COVsEwzadKJ2nSD9j8V6X8NfCrUyG3qAAAgAElEQVT8jKA3nqsX45Q9EpaphFWKYTllVosinU+KFIdlgUaNi1TjKnWvTifoYA4N5KhDI70BtMMGHa+JbLcxHcGbDqMefqgTJSb9NEg5Tl2ib94e8/bilLgfYDnGP5leRAqMmi6L38ss/UMTc6STs/ZZVRZZlpd4pW6yqJfYiiJeyglT7dN/GRzwi4PcJrVOCbnXpqs3aUgVCrXMZerK8uYCL5eecfuna3z341f88OMVnk1PsHWwwsrOPMXOAcPzGD2W2e3s8qqyzIvMNJ/c+5iPb/2JO4u3uDV/i6vPvmUmP8uGtMVsYZ7rMzf507U/8/2z7/lx5nvuLN/m/vo9lppLbKqbZJwMGeeA3d6uEOxHBQpBgU15g88efs5vvvuIG3M3eLL5hIdrE3z24Ev+n4//nf/r3/9vfvnZf3L1p6/57sHXfPTpL8kUdzl7d0LdbPB4bYovH33Drz//FX/44iOezz2i1M3SdmvU/SqNuE7eyTFbmGM685KHy494nV0i1zpgr7pNuZ2jo9cxHYmuUhWml1imYlfZ7+4yufaEp9tTbMmbvMi/4HFmkm1tk5x9wJ62zZ6yIwIHrvyGq4+vMLU2ycutl0iexOm7I4aHMaalIqtNVE/C7GuYUcrcdTtYbkfIu1wJz5MJfAXXVYXO2FGx0m1zHNvEkc0wcYlim6jvXCo5LFelZ8vvC3ugE/UtRscBydARxSiF/Qcp8H9cpINAqBrG3bQbaFipOcP0JaxAxgpk7FDBDhV0py2s2anzb5wwPn5ueV3CxCKIHfzETlOyNQxPQ3ZkVC+F3oQClTl2fZq+ihubOFGPwbGw+V68O2M4ivCDHlFsEiU9osQg7BtYkYrst2l6DSpBlaJfohiKZJJyXKESVGj5AlUbxJoIOUhc4tDB84xLxKVYBAqedhL26IeiAI8528kHqTP9NOwgdFViX1D/QksmdEX31XGqVIIyhbhALspQiLIUgwPy7gE554CcmyHjZclFgqmcG48tEsEKqYRF6kGBVlCk41Vp+VVqQYlS9H7RdzlSSJd1BS9H2S2gxG3coVgcer5OfxBydnEsGORpqko5KVJOxl1nQ8jfgi69QMYOx3JIFctXxY4m6NAMmpSDingjSYOPq35FyPH+YXGYjwrk0sefoU7jwuXXn+vnxGx9kCffT7/3caFPSsIF2heBCoV+SSxMB+JnVUpKlL0qTa+JEWuogeB7d7wGctBGCwU7xHENbEe8DhxPQMP84AMGdWjghxZHp0e8OT8j7HtYrobpiSJteqlj2xU3uPFN1A96RAOf5DjGOXao+GW25XVWlXXWelkqZzHzusWLbszTzmm6PPznYv2LuaUZljcWUMwOVqCznVlnffc19W6ZYj3L1sE6zxaeM7c8y9b+BvvZLcr1LNnyLktb8+QaB4zeDumGErvqHhvyJhObj7k+fY2Zg5c8Wn3Ep/c/5frMdSa3Jrm9cJup7Skerj7khxc/cH/5Pp/c/oQfXnzPy9wMq511NtUdXtVf8+3zb/nmyTf88PxHJtaeMJdf5OHqY35z9Xf88dpfuLtwn6nNZ8wfLPO7r//MR1/8nq/ufMPCzjx7lR1WM8ts5daRVInTt2eYiU3VqLNV3WY185q94hbbe6vInsx+4wApUGh5XRazS2zWt7kzc5ev7n3NjWfXeZVZINvao6NX0axWOqMVqo66VmG1sMpyfpmFzCKvqyustzeY3JtiXdlk3z9gRV1ltjLHTH6eT+58yl9ufMzk5hR78h6K2+XN+TFHxwlhYGEYHSS5jm52MX2VeGgTJkbqnvp5ionlSOi9NprevjSE2LZymdgdRRZeYBCNHIKBhZVe+3ueYJI4kU7cdximXcNY7TAY+iQDV3SlnkYSiQI0LtRiFKLiOmJGbfuiozY98Uur2x10u4PhdDFd6WcoUxE6K11K1fzIwI9EzJHjqyLbzu4gmU0UuyM4JaGBlZqGxmjdMfvci03iRLgl356fMDpMiGKXpO+SDMTPzkt07FARvPCwgxx26EYdWkGLql9LXYRFWrEAADkDnXBgEUZWqtHu4QUmYWTT79tESQ8vVrEjiV4gZrtR3yJJrMvZdfDBfD2JhXJkGDoME5+kb9NLFGp+lbz/HlFaSMl1WT9LPvgwIutfQPvjAqW4RDEqUggLFML3jsPxyfp5cmFegJrCAvWghBw0sXzBahkO+pxdnGD0NSpB6bITH9P9colwNzbDGmrQFh21IwnTlyOhmk00v0s37lIOGxTjOsWkltraRZEujx2JsVBY5OIC2XTJOUaaXhbnOE82ylFM1SNjS74IM8iRD7MUopxgV0clylFF5DgmJfJ98fXmo4Lo6P0aZiTjxXoaUtsReFRfEh2wq9HzZXSvi+V08TyF0FMIfFUwxAOFnqfjJR7H58ecvjshOvSFiS1dVItdiSrUVY4swnRTIYYT9XD7Jr1IQfOb1M0i8pHGntdgQS6zKHeZk3yed0941n3zM/PLZOcdv3g++5T13dd0tMZl+srrzcXLgFnVlpAsGdVW6GptFldmmHr5iFfrMyxszfJ6f4nBmz5yopC1crxurXB97gZfPviChysPWGuuMV+Y5+6ru9x9dZf7y/e5++ouN+du8uP0j3z9+GuuvfiR1cYqN+Zv8rcHn3F7+R63Fm/z66u/4eNbH/PVxJf8MP0912au8ePMNX734+/54/U/cXfpHnfm7/LqYJn//OuvmNuc5/ef/YH1zDpPZiaZmplkN7fDtevXUXWdYqOMEffItwvcm7zLwvIMi69mWNpc4pNv/kbDaPFk4SkT80/QIo2iUiLXyVHRitR7ZTpmHc1qX+JALU9Dt2TqWpmylqdmlSnoOdYbq2T0fcp+kZyTYc/dZdveYV3Z4PrsTX755a/59PbnLGaXkCKJ/tuEk3cn9EchSeIThha2o6H3JAxHIxn6nJ4NU0mQKdi3ae6g5XQxrC49S8L2NExHoefImLaCF5kEsS1m5x8YcMaPqiVebFFiMRz6hKEpWAofOP7E55RxfY0oNgmjHkFoEAY6wfgqn87Hg/S6KLSthrD4jp9Hhkh6iYxLnOmYsBfGPfzIECkwviqUNLZIidHcLmYo9PvjEcc/IgzcSCxzwsji+GTAxbszRoexMOFEqYojFHNDJ+30zVjBiBW0WBZc5LBCPSjR9Gt0/QZGLOMMDOxIR/NkVF9GD2WsRMUZaBixhBK36QR12m4N1e9iBmr6PRv46fdou7LoVkMdx1UJvR6D2GUw8vGPLJSkSyOuCwTpB/Ckn/MxSv+ySI9h+h+iSceP4yKfi/PkkjzlQYlyUqQSFGkFVZRALL/jfsDJxSHGUKMWlkUxjHM/625LQZ6GV0bxWhgpMVEzWyhmA9VqoPsd1ESik3SpRk1qYYNuv4s6kJCSFq2oRt2vUA3LlANhbCnGFfLRB0aYdCadjdI3lfTNsxSXKcalyyJdivKUo/H4o0jFK1P2yxTDAvm4cLmEFLPpGtZQxx+Z9CIZIxLIVd3vimxFVxYySE+i54i0drFbETJKN9DwY4cwCQgSj9HJgDcXJwyOIyxfx3AkDFdGd96f8chubBTUHQUr0PBileFbm3ZQYkfdZK27QTGo0xgmbOpDZloxzzunPG5f8KgjMKe/aEg15F6bjtYgW967DJZ99PQ+0wtPaak1anKNji70mYVahq3sKrvlTQ5ae1T1MqPzAe2gw+u6sGAv1Zb58sEXfP3oKya3p5jJz3J78Q7TmWleN1Z4VXnF5PYUnz/8go+++y2f3PmEu6/u8s3kFT6b+JJvpq5wZfIK//HJ/+CzO3/n0dpPwtSSe86z7FPurd7l5sJ1JjYfMrX9mO3KNv/+q//O1dvf8tfP/8rk9CQPJh7w8d8+IZPNMftyDs/3WF59TTgM2TzY5K+f/gVVU3j04AGyLnP91jVml+a4du8aNx/eYuNgnZbRQnYVunaLcidLuZlFMZroZgfZ6KA7KrqnIYcd6m6J1coSMwcvmC+8JGPuUfLzrHVW2OptsqaucXPxFv/x8X/w52//wtPXz2mYLfrnfYYXIwbnh5y8O+bNxQlnb444Ph2SDCKcwMF2LaI44PBIuP2Go5Ag6l0yMuxAEyGogYbhq+iegu4pGL6KHRnifGBjH2NWha5bwgsM4tgWYCVPF4oQR30/I3aEHd4JNYJYFFk/XYr1x3D+2CSJTOKwR5KqG8bLNT+NxvI+KFzjYIBxkQ7GhcxXhS7dlVDsNprbxY6MnxXoD01XVqBjp7cKzzcII5fjkyHnF6ccHiUEoSXkdik/w/MV3EDGCdIRTShjRjJa1EYJWshBCyVsI/nidPw2rVTvXvMF3rPmlagFFSpBmXJQEjNtu4EayFihJoIRPPH3YgWKYLsEMqYn4bganmfgBQZe0sMeGXSjlkCQ9sUYIOtn38Pz/0EN8f8VlfX+vxOfr5QIaVthkCc/yFMciH+3GgpjS9Or0fVaeH2bo4sh5lAT+5SwQCUsiCVbUKIaFGlHNbSwjeGLxbPtyoJr7nawAwkzktBjCTXq0vFE2KyVqAQjk+jIxu6rqIFwC3ajNg2/QcWtUQlqVEJBGixfhuNWKIUl6lGVRlShGlaF1joqXQKcylGBWlSiEZVpBXWaYx10NI7rKlKNKjSiOr2BhjPqiSVo2EEJxVJUDxX0UEXzVTRPxnDHnHQNx1FxHDU1q/SwXRPT1nE8k8Eo5uz8iOFRjOXq6LYkgkJSLIFAE0iXBdvyDTy/x+lpRDLQ8UZdOm6OXHcNPa4TnUb0Dk/ImX3m232etd8y0RGs81/U2hV2shsUapnLtJW9/BZTLyfYy2/RkCrUpQqFRpZyM89WZoW1/Vcs7y+wuD9P3aoyOh9y0DlgqfqaF/lpHm894d7iXe4t3uXJ5hOmsy/58vFXXHl6lXuv7/PDyx/59MFn/PHGn/j47ifcmL3BfGGeF5lp9vR9tpUdbs7e4C/f/4E7L6+zUnvFs70nrHdWmM1P89PqXb6Z+pKrT7/m4co9Ct08v/7Lr3j8YoI/ffJHfrzxA48eT3D16rdUqzVmpmfQdZ35xTnylRwbu+t8+vnfcV2XiUcTqKrM9Rs/sneww7PpKXYy29ihiWartPUWB/Vd9mvbtPSKKB5mC9lso3kKeqhT96tkeru8zD3ndeMV2+o2S81l9qwDXndWmDqY5JvJr/jlF7/k79f+zvOlF8iOwvDtiORNn24g03DaSJ6E4ev0RxGnZ0ecvT3h7OIN5xdvOTs74fBwkG6bjzg6jsVV3NOxPA3VkVAdCc2RUOyusKT7qijajrC0jwtzV6/TkEooZgvTV/B8McMeczLGXbQXpOqPuJcGhsq46dLQT5UNlwu0sHc5u/5QzRGmtLvL0UaYBoSmC8hxh+2nUjvdbKPoDWSziWQ2UZ0OVqT9U5E2XEX88gc6TkrmC+MericK9fnFKfCG45MBYWQRBRpxpBMGKkFKMhvDcrxIxY1UMQ6JFPRYRom7dOIOzbhFPW5SCorCcJWqLPJenrwrGNBVr0zHa2P2DYKhJaBbvsBbCvOFghF0BUfEEfJI+38V9iZPcpxnmif/rLnOmM1hZm5zqMNMn8eqzaYlG5WVWtWlLqnKVK1WSSIpIkESpEhwA0ES+57YtwQSiVxiX3yJcPfw3f1z99j3yF8fPo9AglLZHD7LjEhkIoHMePz1933e3xOaOFEbK9JpCYWiONrkGB4lhxuB/veE+t8Loy1mhY04b3q76QEH2T4H6b50eYgC1ahEPazQ8CvU3Qp2bDBa9hCzAD1uoCd16mGJilegEZTRwiqWUHFFW26fem06jkrHa+KG2puhsZAMEyfW5TJJ0MLzdTqOgu1r8ncubiPGAZ3MpB23aAkdNW7QEDVqokolqlCJylSCEo2gTDtV0EQTJW1Sz2qbwILy2vEhSrS7KlpWp5aWKGVFiv0SxW6RUlykkdTl9m+OaVXCBppQ0WMVI25JPvWJ4whDEgyFJROJhIUXSJaH48tjewZZP2Z5PGM07W+iB3/8e2r5Lcnqj23Gkx69LJB209Qm7bnEiUWWOUynPcbTCen0mGowYbvR5WpzyiVlyTuVZomnuw95XXy5icZq2QpH1debmKyD6h5HtT2Oqq/YfnKNneJjHh7e48LjCzxvPKe36GF0DZ5pO1x4dZGvHnzNn69/ypfbX/Ddk++49OISdwp3+OHZD7xoveDmwU3OXDvDb8/+ltOXTvOL93/Be9+/zzP9OQ/qD/nk2if84ezv+PLqp5w5f4rPb37C++f/yNf3vuSjy6f56Mpptgu3uVe8y8cXP+RPf36fz779M2fPf86fv/6UR88fcFTcp2MbBKGL2WkhshDTbqGZCqbbpjfImM1n+EFIo1mlqVTR9AaR8DA6KnqnSctRMQKdelCj4hapdAo03QqaV6fpVGmFGq1Ylxlv8RHltMQr5xXblbvcKW3z0nzFdvk+90sP+OTCJ5z59gzf3/yeqlZhvBghRjF6oFP2q1TjOrWwRs0uo1p1dLOJ45mEsUeaRYwnPZarqWRsMANmTGdDuj1BnLoEiY0dGDihQZA4+eM2pqtj+fqG3Heykl4T/cJIIkHFWpwjOSjzg7x9Esg8RcNTcAKJmdyIbGxtFkSi9fJLbBJFJ54Xb866al4/Psnx6Ljqxq/dCVuYgUTF2nH7rV/8NbzqTeRbHiCayGq61xcsllOWyzmr1YzROCOODYJAJ44NfF8jitpvn1i+GG0hRVMRdWpJhXIiq7dyt0Q5K1LOylSzKo2shpI26AzaxFMPt9fBSSR4yw/bb+4cYjMfpqpYQRPb1/BCE8uVF1Iz0GjHKqXkDb3uZMrK/19P+o2Iv712fdJBIYd0+5TTApVIYkP9UQe/a+Eksk/vCZvxYsBw3sMTFq6Qa/ZO3MKN9HzjT2ZWrmcfjqfj+iqBaL3Vwlr/PH2/hefp2I666V+bdhPb0wiEKX9umUOQWHiJQSfJg3v9KopfQ/WqtIOGpNZFGmaioacqjayWp8zISrqRSspeI5G0PNnvzhnbUVFuWAqNdqxJlnbUpBWrtGIVM25hru+qYh1L6BhCpr8biYYVa3RiSV7sRPrmouvGFk5skQ4Ek9WY0byH6Aebttw64cryWySDkOmiz3CUkoQuWRSQJjFZljAYDJiOhsxGfSbjPuPpmHQ8QxdDXll9bis93inVj3hdfIli1Gi2q5vqxPT0Dezf9FU0q0axvseLo8c8PXzAnb1bXN+7wePaE3qLLu2szU7rBc+M53x2+3Pul+7xuPZIVsivrrJd3ObSi0u8bL/kQfUBn9/+nC+2v+DizkXOPz7PDzsX+GHnAluXT/NfT/2S33/2W7688ikffv0eP9w7z7tn/8BP/+Un/Md//Ft+fepX/PqDX/HTX/+En/7qP/GzX/0dH319hq2zW7x/5l3uP78jv3+rQUMr0TRq2KFBvVXm4c5dHjzbJswCBtMRo9kMP3ZomU1MW6PjtnCCNqavyionVKglVV57exT8A2pBibJ1gOJXsTIdM2vRiGvURYWGqFF2i+xqu7zSXvFK22O/dUDTbaJ0VPzEJxukjOcj4kFEK9BQwgZHYR7OGZVpehVUp4rhSGtQx5UVSxAaiNQlFl5eTU85Pl4xnU7odgVpKod+a8SnEA6u25Ke6djaiPM6TLdlNzYiHYQmIv/ctUCHkQQHOb7MuFvHhzm+jh+beLEEUPmxKeOHEosgsXLr25vj5yK8bnF4ua96LdJ+KOl2XtjG9mQgqek0sQJ9I9KdqPVX2x3rLMMgMTfgG5G6TKcDptMxWZYwmQxZraYMRmEeTtAmzJePwnB95IUqFB06kY4a1qUPNylRynuilUSuOVdEiUpYQovqWEIjSC1E18GNDTqetlnuEZEpB09hjnWNFLxQxfZVLE/H8Fq0PZ2Wr6GFCqWk9BYD+q/Z0v49gZaV8xuB/msiXU4LVEUJI1MJBw5x4kp/dJzzvWOPyXTIcjllMEjpZ4JU+MShTRRYxKFBHBpEoUUY2kSxSxCa+KFOEOkIYZMINz8OYSRbS6FoEyZS7O1I+t7dUJfe4tgkzRzSpLP5mXiRLnG0gYIdqDiBhh+1cF2NMDUJhjZar0k5r5jLaZFKUqAqKpREmUMhB5GvkwMZPxbLVogeNWmHKu1YpRVLS+HaVtiJWjJ8Nmpixk10UacpajSETLJR4ip6VKMd1TFjBVOoWKKFKXRagYbbdRgt+4yXfUQ/4MfQuu5Y0B0JkkxiEtIooNtN8IWHF9lkmc9wmDKdDpmMEoZ9l+EkIZ6OKUcT3rn/5I4k1zUOKTePsPzWht+hGDXqrQoNo0pVL1LVjmh2Kuw3d7nx4jpXX13jWfMZ/UUfLdR4qe/yRH3G+Wffc2HnIjcPbvFMecaFZxf4+MoZfnj6Aw+rD3lcf8ij+gP2rF1u7F/n/OPzfHztY849+YZzT77h4ytbnL1yhu9vfMV3l7/g1uNrnL9xjn/7+Hf83a//jp/+8if85B/+X372y5/wL//2T3z01UfceHSTw8Y+e+VdDmp76HaTinrEzftXqGpF2q7Czv4Tzl38ku3HNzE8nbbToj/pMVvNSPsJtt8hSkKZMO3p6I5Cy2tQD6tUowplr0jdK6P4VXn7FKmYooWRtWgnOu1IRe1UpQDGJskkZrgaMFn2GM8yeoNYenlTn8PyPruFF2hek0ZYpxHXUOI6eqTQDnWsoE3Hb2HluYq+kKvaUdgmTVzGw5TVcsZqtWIw6hNEDkFsE6cOQWxgOwqupxFFEv4SpLIvvab5Wb6k+5meipODk0TqyvZGbElxDg3sfIvPDnRMR5GBCCcSajxh4gsTL26/OdHaL92WK7mB/lYvOjzRo3bXSzSxieWpGHYTw5Ho2PU56Yte96HX7zuRKVMzohZRbNHvRRwvpkzHPYTwiBOX3lCwWA0ZjgUidfKNMtnyCHJxCESHILOxYh3Fr9GMatKSKao00xrNpI6SNFFFc7OaHSQdktQhzRy82MD2Vfl9hJJr4rstXLuF47TwPekccEItX2tu0RIqeqygiiaNrCYTXoQcrFWTChVRyvveBQpiDTc65CA7kACl9CjnTkvSnUyOKVLoFTjKbXeFtEApKdP06zhdi8G8y3jWZzodMBn3mQy7TEc9hsMei8WU1WrOaNAlFT5J5JCEcht03dKSyz3yQh5E8gIcJxZp5tLtBvS6IVnXk8NTYRIKk1AY8i5HyKQTP24TJRZhjh9IhEUSGYioTbfn0R3E9Icx3Z6Xzzfkx9KkTdJVCFIVLW2iijqaaGCIJnrclK+fuE4zkssuzahK06/S8mp5NqkcFHYCDSvQMEINK9Ll21DFCpsYoYIeNlCDOopfR/GraEEdI2xihU3pDAl1op5L3PMw/fWdqonoBaTdQOaBBgZBYG6Y6CJx5AUx7pCEDknsEsYym7HfjxCpS9YL6HdtRl2dyaDFYOQTT0a8c+uudHEcVvYo1g9QzTqmp8vbfVuhUJObhi8OnlFRixi+StUs8PDwPveK93lcfUp/0cNKLZ5Wn3Hj4DaX9q6ydfUjPr72Ke+d/xO/eO8f+OXWP/HHb/7In298yqUXF7j04gKnLr7Hh5dPcebKGc7cOMO1w6s8VO9z5O2xr7/gzuOrPH66TbH+mmJjn+eHT9h+fotLt3/gky9Oc+/BdXZfPeJVYYdC44CqXqKsFtBsmX13UN3j7tPb6J0mbUfloPyK3cPnqGYdw9VQzTpuZJH0E8bzCdPlgulywXg+oT/p4cYdWk4TS+hoYYOGU0HzZWyTHRu4qeRDtMIWmqvQshUsSyEKLabzPsNFD6/r0vLr6E4V3a1hhiqKVaWqFjacbsNTMQIVM9SwohZm0Mby23TyNJK2p2CFbZx8UCgSh0i49Acpi9WCxWpOd5ASCBs/buMECrbXzIWrjZeLqRO1N73ptUiv0at+YhP3fIJURlCZOXrVcDVM769t/Z0IP4glAMfPo7VcX5UnULF9BSfQZJsjlRlyUT4k9MK1fe+N26RlNzZI2PX3KP+ut0X6pBUvSGyCyCKMOkyGGaxmDLJIJroE0io5GKasjqeMxpl0ryQdwliKexC1CBKLqOdiJ21Uv07Tq9EMaqhBHS1qYMQaVtKmI2RafJDKZI7eIKI/EqQDD0+0JbxetGS+Y2gSBDZBaBOFEmTlpZJprKZV6mmZWlKRwzFRoy6qNER+QUibNJI6tbiab8kdURAHHCZyQeUolSJcTIvS4RCX5YKOOOJA5NY1cUQhKKCIJtlIMFuMmC/HjCc9JtMBs+mQ+WzEfDZmuZywXIyZTQdkWSAXXCKLOO/hZzmzRIjOG0xnvswSnXDvJJlDkjlvtbTipEMiLISwiISJl5gE3Q5eYuCnJmFqEqcmUWqyPJ6yXM2YL3pMRoJRTzDo+YzHAZORx2joMe75iL5D3PPIui79nowmEz0/Jxna+KmDn8h2mEjlBSTNApI0QCQ+cRIQpB5B5uGkNp3Ewk1t/MwjSD3CxCNMXBkGkTqkXY8kcyWMqxuxWEyYL8YkaSBXwWMbkflkWUA3DRhkIYM0ZJCF9PMzyHIcQBbQT0OGXcFiPmYxn9DtSTxvL/MY9kwmA53pxKE/jKVIP3x+F9Wss/P6CUfV11i+TLhotCqoZh2tLT27XmjS6tRRTBlfdGQcYvZM+sse++o+V3aucGn3Cqevfcw/f/YbTl04zQffneaP377PZ3e+4MbhTfbs12yX7/Dp7U/44OJ7PGo+4Prrm3x5/0se6494Zjyh4O+zU3/Cd9e/4t6T27w8fMrLw6fcfHiF6w+vcO/5beqtEkqrxJNnd9jZf0K9XeHp3iNeHD6jpByxW9jhwo3vqLXK6Hn8l+npGK5GJ2ijd5pYfgs3tjDcFnbQwRc+QRKSDhJmxxOyUUwn1NG9OnWrSMMs0spteG5sEGcuRkeh2SpjOk06dpMsc1muBkwWGe1Q46h1yIF5SD2qU7SPaAYV2nET1a1JJOoU8hAAAB0ASURBVKrboO3UsXwFN1JxQxXTqWN2GtiuguM16YQ6VmxiBAZmYGJHDl7iI7KI4bjLYjVmsRzQ6weIPG9QZgxKgbZ9KcTrdsdacA1Xyavq1iaI2A6NPIJK2/TU1oPHtX3vZACC6al0PPUN1yNs40eGbHOsXRf50oMf5eZ/X3+r/2z7UqDXbRjL1zZ/z/oisnFy5P7o9VDGEx3inkckOoRhh/l0yPF8Qhq5MoIrNghiC5F4DEcpy9WI4SghzulvMj3GJIytvDdqonsN2mGTVtREixpoQRUjaNBy5QqxnxoEmUnQtXCEgSMMoq6DK9rYQsPP2vhpmzCzEV0f0Q2JMg+/a9HptmiKCrWkKMNckyIlUZTuhrhIKZLDrlpapZZVaXRrNHsNGkmJSnxEKTqkGMtcxWpcphqUKTtFak6Vqlum4peoxSXKQZF6WMHqGnSXKfPVkME4IRQ2IpEbqVkmF57SPPAgEzZpPptIEkkJlIS3ztvwqFyQReYQZw5Rasst1Rwo9WPYlHxOIm5dYdBJ27QSBTWuoydNdNGgnTWx0hazYzl3WS0ylrMBIhLM5wMmQ49E+KwWK+bzGYvjIYvFiOP5jOPllNV0THecMVqMpIAuJ8yW4w3Mf7GcsFzNWSxmzOdT5ssF8+WM2XLGZDVlspowWY2ZrqbMlhPmy9nmc+erCfPlmPliJL/Ocsbx8ZLlcsZiOWE+HzOdj5gvxiwXE5bzCccnznIhz2qRP7eYcLyYslxMWcynrFYrFos5y+Wc48WUySig21UYDg3G44h36mqJZqtKsX7A1dsXebH/lEarQk0r0WhVZByRUcfqqBhmk7bZQDdrlJRDVK9Jtkwx0jbXd66xXdjmQf0+j5VHPFaecqdwl4eVJ7yyD3ne3uVG4TYPlSdc3r/CzdItXtov2bVfcr96n63LW9yrbkuqVXDEnvaCnfJT7r3c5qsrn3Pt8WXuv77LjZ1r3N+/y76yy0HjJTv7D3iye5/Huw/YK73k0cv7vC7v8sEn7/HxF6ep6iUMT8cOjbdEel2JyRe+rMwsr41qKOiWxmg+YDDLNonT6+25NeMiEtJL3G7XcVyNKLYYjwWr1YDJPMPPLBS3QdWrUwrrHLgFXrX3aPgl9KCC5pQwAwXDV9DsBpav4ke6zAr0VDxP2/igba9JJxdXM5DbTaGwCSIDEVmMBjHHx2MWs4xUmESBRhBoBDkcPxC53Suvptcia+VcDJmE3t4M5dbWofX7pqdtRNpwFfROfVPxSoaJFGYnamP6Gm1PkYk2nYac6udi7Pg6tqdh5z3oOH+he5Gx+X7WAr1JvclzJE/6otfpQevnwtRBpFJYVvMxs2GPLJZ86Dix8OO2tLxFHYajBJgwniaboaUXtHHcFrYjuSh+3MIWOnpYQ42qaKKBGlbR4zpmV6OdqaiJInMAoxrNqIGXWXhdCyvRMFMFU2hYiY7XtRHjCL/n4g5t1LRJOS5S6ZYo9974og+iIw7jAoWkJLMMMxkCUEzlMkgzKaGmFZqiSj2qUPUrNL0a7UDBiU3c2MYKW7RCSWBUgzotv0l3kjA/HiMyFzvvmYtU3kVEoo1IDERiIsJ23lYwyLou3UFA3PUIU4eo6xGkbyrmOOnQ7fuIzJGZgl1ng7ldD4bXbp7N/3Fo0olbGEJDSxUJH4vlhWrN5VDDBsOVrPYX8yF3btzi//qb/xvHqvF//K//M6fe/QClZTE8nrNYrjieT1ksYblYsegOceOQ/vGc27dvMZ9Omc5nzOdzFosFi8WC+Xz+1pnN5Mdn8zmzxZTZQn7OZDZlOp3Ki8FiwWIx24j7YjHj+HiVC6t0XZ08i7kU3uVixjL/vEX+/l+eOavVCk3TqVaqrBZLFvMZ43GM51eZTFzu3Pyed57s3OPlwTMKtX12Xj/h1dHOZkW82a7K/rSn07aalKv7VKsHVGqHNPQqvWlGOkspdo64/PwCd4q3uHl0gyfqY55pz7n++iaXd67xXH/JzcM7bF35kM+2z/LN03M8aT2hkBR4Hexxv36fs3c/52HjARVRouAfcq+wzfm75zj19Z84e+tzHjUesefs89o7oBAWOXAOeN54wq3d6xw19zmsvaberrBb2OHby1/zuz/9N+4+vU1FK9J21I0InTzrLbZOIG/7246KbqocVQ6ZLicMJl3CzKETtHDCNh1PI4il3zEKHRIRkKURaRowGCQYRpPeQOALB0fYVI0q3974HqNr0wiaKF6NtlfH8psYnoLu6Ki2Sc22aHo2VmxjeBotq4HjmThBB8szaduaDMb1NCy3ieNLGEwsTOLYJIhdesMui+WE6SQjjTsEQYswNnAjE0/I3DfTU1HNKnqnvqlcpTjqm4vW2uO5dlDIC5v6VqXbshubx+tA3k7e49NDFSVooniNHMojg3ytQJf2RVc+5wqDsGsTZBLm/mORPnkxcaI321vyZ2a9bXcKJXthNE45XozpiZA0dIjypPNAvHFbxEmH3iBksRwym/dJUp8g7BBGDkEoqz0vatGJVfS4Rj0uUxZFeZIS5bQssZtpiUJSppBUqCZ1zEg6A7SoQTOu0YxrKJFMCnH7Nt7YpZXpVOMKxeiIYiKZGgfxPvvRvlyPzhc5jk4Ah9Zr0DVRpJGUUNIaWtbEGXSIxwHZKCbthYSRixfKrE1HtOjEOr6wyLoRy+WU8bQnrY+xbDlsYqUSnVjoJIlJHMtYqKRnEw9c/L5NJzOxMhNLGNixgR8bpJkjWwqhHChbgSZzBTP7zQA5sfATi0BYeLFBR7RoCxUlblAVVel5Xg9ExYFcJPIqjJYjpss588WS+XTF3//0ZzTLT/jf/s+/YX9vn7tPnzGedfnf/6f/ha/e3+KPW6f58zfnGYZdrty4SX8559xX55hPFywWSxaLJcvF8k0FPZ8ym0+Yzyebx4v59C8EfH0W8znL+YLlcsliId8eHx9vqt+1OM/zC8JyvviLs1icfDxnuZizmM3k116uKJbKvH79itViynIxZzBKcIMmWc/m3Nd/5p0/n/2Qi9e/49mrR+yXdjms7L1xdXg6bmyhWlUUs4JuNqjUjmibCr1RRm/ao95p8qT+mPvlbV4az7hbucVL4zn79j5f3z/HqfNbfH71Mz668BEXn1/gwDngwD/gMD6SFYQ45JW9y/3aPW4VbnJj/xofXfmQP37zLu9+/S6Xn1/hVvE2dxv3eent8cR8zncvf+Da0XXulbd51nxMQTnY9J+/+uEsH35+io/ObnHu0lfsFnZYh+2uB01vxEdaDKvqIYpRw/IMzn7zBV+f/4b+eMDDZw85f/Ecj3YecvnmRR4+u4/tW9y8fZ0rVy9jWSZXr17h+vWrxEnEYfEAL/S4dvs6F69dZvdwj//6m1/zzYVvKTVKFGuv+e7Clzx6fg/dtShZNodmwMO6xRPNpuwF1DommmPSCX1anoviONQcn6YXoge27FUHOh2/jRE4tKMYJYwxkpRsIm/TJuPuZmC43jb0hPmWEL7d8tD+IjF+LdLyruNNe+NkL3s9eLQClXbYRF0vfcT1nPUg2wZGqEgLn69uFlTWj818iNPJ/edr7/aP+95ubG1YHSeHh3YobYdx6jCfD1jORmSRT1f4JIkMzo0SObiKhIy5ipMOvX7EciXDdkUS4IUOjm/m/mUdI1ZoigrlJN9ySw/zcyTjoHKeTFEUqcYVOUtIdBTRpJpU5RAwKtGIahjdFmbfpC5qlKMS1bRIMZVJJ0fJAUfigKN8CHjyHCaSe3woDiiIfYrJgQTpiwqtVCMae2SjmChxJX8ikHdKbiLB+L6wCEKb0bDLcjWl24sJ4xy1eUKko0TPH1v4iYGdtOlkLfRUo5E0qYkGmtAwRZuoK7dOw1A6djqeRsttYmcWbreDnVnYqUknMejkb03RQk+aKEmVmqhQFMU3jhVxyJE4oBwf0ghKTI6HzJYLZssl88WSX/3yHwnsOn//81/wi7//OU7kMZp3+Q9/8x/Ye/iQe0+f8/DJcwZxxu27d1gs57z3hz+wdXqLrdOnOHX6FB9uneL0qVNsbX3AqVN/4tTWnzh1+n22tv7E1tYHnN76gNOnttja2mJra/3n5Dl96hSnT21xekt+/PTp05w+vcXW1gdvndNbH3B669RfnlOn+PDUqTdf59T6Yx+wdeoDtra2eO/99zk82mexmLJYLBhNupKQGOh8fvYM79y5f52z5z7l0y8/4vylr3m+91gOsxyVlq3I5YhAQ7MbHNX2qTRLJL2Y6WpC1BM0Ogr71h4H7h6l+JAXxlOeNB/w3ePvOPXdFhcfXeLOznXuvbpFqXOImjQoBke8sF6w09lhL3jNY+0xp6+c5g/f/J53v/0jv/vyd/zhm3f56PLHXN+7wdcPvuJ2+Ra77i6PWo95qD5gu3yLl61n7DQe88m5j/gv//Kf+Yd//jn/9N/+kXc//D3/9sFv+eCT99grvcT0dexccNYitPaD650mmlXD9FocVQ75/ft/4PSZMxyWSpy/+D2im/J87wUPnj7izNlP2X5wj93XrzGtDne277K7u4fRsTl77htu3buL6Trc3N7mk88+4/LVa7z/wQcYpsW77/2R3d3nPNt5zCdfn6Xuh7w0I+7rMTeagjtawlE8omAHHLVMGo5P1fYpWQEvjIxHWsqeEaIEAe3IpZ3EHNohj5SAJ4rP67aHmfQYTGVlEMeuFOkTbQMrXyY4OTyULYv2X4jzSfeE5BK03jonLX1mpNFONJpJk4qoUxA1SlGVSlhBCevoQRMz1DbRVlaoY/hqHnMlrVknv8+Tfm47T1xfC3OQOsQ9f7M84MUWXmzR7YccH08YDzK6IiCLXaKogx+1cUOZYi6HmvKWX/qpY+aLIZPZkDANcYIOdmjSiXT0qEFNVCQPIzuiKPYpxvsUo31K0T71uEAjLqKJEm1Rx0lNOl0TJWlSzioU0xIlUaQWV2h1VVQhk1MqsRTpcnpAKT2klB7JtecTyycbjkdymFfae7yOd3kdv+JQ7FOIj6iJGkam42ayXefneXzrtBYrVGWFG5j0+oLj4wWDYZcgtIkTJx/qrYW6TSBMnNjACDXUsEkzkRVvMSlTFBVqUYNO1yLs2hJbG0gKpGE3MCJd5pNmBnrSQhP6iaOhxBKhWs2tjKWk8ObfGR9SiA84yg6pigIjBnk/eMBs1We+mua94z7z5YjZasFsNWW6GDNfTFisFswXUxaLMYul7PUeL6YsljPmyynzxVRWqPM58/mMWV5Jz/LPX7cdjjftiZN5nWNZac+medW74Ph4xfFqwWI+YbGQZz4fs8x7zMvFlMWJ91dzeZbzeV5Frz82k22R5YzlcsFqtWK5XLFYLBmO+wT5du+V6xd4RzPrFMq7lKp7FMq7NJQSZkfBsOrUlSMaWoFK85Dnrx6j6HWCyGexmtMf9QgTHzM0aER19juv2Xdf86DxgG/uf81vP/4NX18+y637V9k7ekrLrWGlGlWvyJPqIy4+v8i3D7/j0rMrfHLxz/zdv/49//2z3/Pbs//Gb7/6PaevfsQL4wUPqvfYLt7kefsJpbTAQbDHw+o2L5QnPDja5pfv/pL/5+f/kf/y21/y+w//wOXbF7h043u+OPcpj1/cR7NqWK6yYR93XBWj00DRS7RyVnMQm4TC4eLl78h6KX4Y8O777/LNt1/R7Wc8ePiIarXOuW+/o1Kt8+DBQ169esXOznOuXr3C/adPuffkCfcfPaBYLrB99yZff/Ml165f4cOPTrOz84Irly5z995ddl/v8fmFyxy6Kdt6ymWlzyVlxHVtxI634LEueFR3eWX1eW4NuNNMudbsc6U541pjzDNjQDXIaMZd9pw+N7UB15td7jV81CglG0oedZpFOL68/e3kvWDL0zbiaLgKRp6O7p2otE1P3bQw1j1s2bPW32pDvPVWGJiJQStuoUQa9ahJLWpQ8avUw7rk+UbGpqVy0kfqJzZh5hKkzluDwZMV88nkdS+2iFNXYldzNGsU24zGXY6Pp2RdnyxzSVJ70x+VTg7jbTdHJAlnWc9leTxiOhsSJh5WaNKOWqh+k2ZQRxcyIbwzaGP0NBphFSWq0RZNnEQjztokvQ5x18eM29RzWFMhlWGslaRIs1uXACAh+RSlVDKP5aKK5FcU0uJbiyxr9saav7H2Qxd6edSUkGnh9biALio4ImeS5MG70jljEEUdJtM+s+WUuBvhxx38xMBP2riinS+zGJjCpCV0mZWYlCmlPzpJCbXXxMrkRdUPTBwv992HCrWwQkmUJFlQ5INNUaIiShRF6UeUO8kZ2SzgpEWKSYlaUqUpGihhnWZYoxFWqQZVKkGFhpBVeCWu5snjJepRDTVUaIVy29aJzc2sKEk8stSnl/hksUc3CUhjj27iMex6jLo2k57NrNdhkrTpRk26QmWQtRn3LUZ9h9HApd+1SSKDOOiQRA69pMO4azHpmowyi35ikUUd0ljaE6NQkvS82MTJfwbS5WMiQkv+uaiDiDr0s4D5NGO5HLJaTlkdL1iu5sxmI4ajjG5PkCQB77wuvuTOvSs8f3mfQnkX3aiitsq0zBpGp0FTL6FZNcrNAk5oM1lO6U/7+MLDjiyMqIWaqJTjMsWowK69y17nFfcP73J35ybXti9xWHuF4lSpOyUuPDzPqW/f5w9f/ZF/fPcf+dOXH/D7j3/P//frn/FP7/+aX53+Zy69uMK98n0eVu9z4/VV7hXucOXlJV6az3nResb9wm2+3/6Gf/jtz/nb//y3/Oupf2V7Z5uSUpBuFKNGy2xgOCr1dgm1U6PlNlGtGppVQzNr6J36RniCWN7mxqlHJALiJCISIbZrIdKQyXTCZDJhPB4xHo8ZDPr0+13CyKXXTxBdgRO4OH4H22nj+RZB5NJsqRiuTbFlsK+2abqC/aZN2R3wSBHcqKZcVydcUYZcU+W52hxwtTnimjrlUmPM5eaES9qMi+qSi/UZN+oZz1SPkhuzY0TcbHa5oY64q8SoSY/eKGO5GpOmMbZvYcfGpuduBhqtQEX3FVpeE1eYhEkHN2xvWhg/FuR1W2PtBPlxJb3mO1thGzNs0fbl11fcOopbRQuaGKH2Nmsj7yvboUGYuSSDENEPiLreRrRP9pxPtmH8uEOYvxDX6+uxcJnPR8wXA9KuS5J1iBMzb3F08gGWsRFouYDR2qyFd/s+i8WQ+WJEmHmYsSGXFWKNltegE2v4fcnZsNIWnbSFlxlEqUmSWqSpQ5S6WLFOM65QEjIXsJgVKCVFqr0a5bSaJ2bnIp1JkT5IShxlZUlyywFLh+LwLbhSqVuimAvaUVaUsKToNUfxARVxREOUMBMFK1ax4twi6bWxnTbdLGa1nDIc9whTV5IE4xZWpNCOFNqRjiHa6IlOI2nk3GcZZ1XMCnnqt0wZV7I6Ts/Mlz8snMDYbExWwrKM1sqkY6UiClTjAhWxhiP9JTf65OJNMSpSFVXqokYtLFMP89QXUaUiqlRzRnVZlDZQpYooURUVGiJvrUUqTiwxoWns0I1deqnPoBszGgp6vZBBP2A8CJgMHKaDDvO+yaxvMB+YzPom04HJeGAy6ttSpAcuadbJ8bQ2o26H2cBkMTCZ900mPYthIhk2SWQS+m2c4M3rw4uNt/ClQshg3SSxSbsuaeZKjnXkEAufXj9hOhuyOp5xzJzlaso7qlnn4fNtbj24wrO9BxTqe5Qar9GsGlXtCNWsyl6i32KwGDJYjnAyl3Zk0BYtWqmOkimUoiJ79it2nV1eGC/4/sn3/O7Mb/ni4ufc2rnB51c/48MLW/zmk3/ho0unOXPhQ949+wfOXf+G6/eusP30Fg/27nF39w4vGy94Xn3Kob7H3Vc3ufr4Muduf8Oj6iNuvrrO+2d/z89++Z/4zbv/zHufvsfNx9doGGU0q4rlaJgdBdNWadsKaqdB023Q8Bo0nTqKU8eKdFkl5ksWgTDwQkMmV2cRWS9BpDLifb6cMJuP6Q9SZvMRs9mINAuJhUsYSVaE67ZJs4DxOKXbC/DCDnboonRMDlSVx6rLPU3woCl40RrwuBbztBGxZ/d57Q946fZ52Mq4rva5qC85p644r8H32oqLypyLyowf1Dk/qAuuKhPuNiP27ZCDIOVeq8c1ZcAdJaGZ9MhGXZarCWlXSJEO21h571f3FVSviRYoGHELJ5UWsnX1fLLffLL/vN5SPOmRPinWTmRgn7DMWYGG5atYviKDeUP9LZE+ORtYV9MnK2o/sTfivBZ0P7EJUocok1V0nDgbWl+aBaxWU/qDWPag10yOuE0YrVO787CBUN+0PsK4nR+TXi/vUS/6xF1PMoLzENNQGISZRdx3CDOLIO9xCyEzEFMhLwJWrKJEZcrxIaXskEJXti3K3Qr1tE41qVASOa4zK3CYHHGUFClk5RPbgYe5SL/ZNDw6wVs+TI54HR+wLw4pJEXKSZGKKEo7W9ykHatyiOm1CGJXDrVmE5IkJIg6uImJlQclK1GdZthETTRqaZ1SWt4gSg97Bxx15fdRTqRoGqmG1zWlJdSXqIB2oGIkGo1U9uFLSZlmt4EqqjTDMtWwQEn8dbB/MXvz7zuKjqgkJRpZjWZWo5FWqec2xFq3hpLlvvGkQkW8oeaVUsnwqKRVakEVxa7Qcep0I4s0lKkzSc+nOxYkg4BsGNCfBAzGHv2hzWBgMhwYDLtthpnBqGvS71mkmYnomkRdEy+ROwBxbNDLTCYDk/mwzXxoSFHvmvTTDl1hI+Kcw57ahCeS5P3IwBcmUWoTZzZRzqvx83QnP7RkWHMS0O3GdHsx/UHCcNzlnZpW4tqdS5y79CXfXPmCZ4VHNOwydbNMrVWmE7axUxMxjhmsBjh9DzXWqYcNil6ZcljmwN3nhbHDC2uHw+iAl50XXNi5wMeXz3C/8IA7h3e5eXCbe5W7XHt9hQfVbe7s3+S77W+4+fgKz17ep1R7zcPdu9x8fI3d6g5F7YC90nO+vfQF7338R86c+5ibL27w2aVP2friPb44f4anew95Xd2jahRQ7Qptp4blNLA9FdNWaHWa6K6KJlrstw6p2lX0QMVJJFPZzbP6otQkiOUKdJz6jCY9Fqsp08WQrB/huG1sp0XWDZkvBkymXUTi4vmGZFz4bTxPI4oM+sOQwTglHXZphT5lq8NdxeGWErNdD3mupijRiHi2xB8NaMUWeuigxCnPzYRrao9LrTkX1SlXmgNuKV1uqUMuqWO+U2ZcVBfcaQ05EiMOogF39R5XlTG31Ixa3CfqpyxWU7r9lI4nXROGr9DyFDRfQQtU1EBB9RVagYoRaHIFPhfkH4v0Wrx/XD2/GegZ2KJNJ2ljRjod0ZYJHvlxojxm7K8ItOW3MFxts2y0Fu21RfLkAkuYuURdj3QQ0h1ExImzqaYHQ8FiMSbrBrltUX0jxn47X0eXSzZeoOGH+lutDz/UiSKTNHOZzrvMln1E5uK4OlFgErg6YWQghEUsTKKwTRKZZLFFFlsksfSmd8IGWlCiFh1RzcWjlMgkETVRaCR1ykJm8h1toPwn0khOwJVK3Td40lK3SCmRQ7aD+IDX0T7FrEwlq1LJF2E00USNmrQjjXbYwg4tuqOM5WpO1k2JQpcwsXESI6fQyb5zPW5QjeuUkgpHWYHD7gEH3dcc9Q4oZAeUkwJ1UcHJDIKehZ+ZdGINI1RpRZJ/0Uo1mt06laREJa7S6kr7YTtqoMaVfGPycEPq+/E5FAeSc53KC04lLlBNSlSTEpWkRDktSeBSWKYSFfPni3nr5ICj9IDX0RFH3hGKV8YNFcJAQyQmUc/GytqYSYt2rGFlbZyegdtt4WQadtLAThoEkUIUaYRCJ0g03Filk6hypyGo0Q4a2JFCKDR6/TajocFk0GbcNxgNTPrdnLce5UlGeYW83q4NhHS7eMLcEClPFjt+aBCHNonwEHkB6Icd3NDifwDyDd0FIP0u3QAAAABJRU5ErkJgg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51" name="Google Shape;251;p26"/>
          <p:cNvPicPr preferRelativeResize="0"/>
          <p:nvPr/>
        </p:nvPicPr>
        <p:blipFill rotWithShape="1">
          <a:blip r:embed="rId3">
            <a:alphaModFix/>
          </a:blip>
          <a:srcRect/>
          <a:stretch/>
        </p:blipFill>
        <p:spPr>
          <a:xfrm>
            <a:off x="152400" y="3646056"/>
            <a:ext cx="2962275" cy="3059544"/>
          </a:xfrm>
          <a:prstGeom prst="rect">
            <a:avLst/>
          </a:prstGeom>
          <a:noFill/>
          <a:ln>
            <a:noFill/>
          </a:ln>
        </p:spPr>
      </p:pic>
      <p:sp>
        <p:nvSpPr>
          <p:cNvPr id="252" name="Google Shape;252;p26"/>
          <p:cNvSpPr txBox="1"/>
          <p:nvPr/>
        </p:nvSpPr>
        <p:spPr>
          <a:xfrm>
            <a:off x="3124200" y="3810000"/>
            <a:ext cx="6019800" cy="273921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Winds, though strong and variable around thunderstorms, can also strengthen from the south through west as they can be funneled between nearby mountains. The coastal plain rises quickly into these area mountains.  This can enhance lifting and condensation of warm, moist winds, creating occasional lowering of clouds with precipitation. The area enjoys mild sea breezes and diurnal wind fluctuations due to a relatively hot and dry interior region.</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21</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 name="Picture 1">
            <a:extLst>
              <a:ext uri="{FF2B5EF4-FFF2-40B4-BE49-F238E27FC236}">
                <a16:creationId xmlns:a16="http://schemas.microsoft.com/office/drawing/2014/main" id="{41A4AFF5-4BC9-4936-B228-9771F40F9375}"/>
              </a:ext>
            </a:extLst>
          </p:cNvPr>
          <p:cNvPicPr>
            <a:picLocks noChangeAspect="1"/>
          </p:cNvPicPr>
          <p:nvPr/>
        </p:nvPicPr>
        <p:blipFill>
          <a:blip r:embed="rId3"/>
          <a:stretch>
            <a:fillRect/>
          </a:stretch>
        </p:blipFill>
        <p:spPr>
          <a:xfrm>
            <a:off x="0" y="15802"/>
            <a:ext cx="9144000" cy="68263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pic>
        <p:nvPicPr>
          <p:cNvPr id="37" name="Google Shape;37;p5" descr="https://upload.wikimedia.org/wikipedia/commons/thumb/1/18/Brazil_topo.jpg/1024px-Brazil_topo.jpg"/>
          <p:cNvPicPr preferRelativeResize="0"/>
          <p:nvPr/>
        </p:nvPicPr>
        <p:blipFill rotWithShape="1">
          <a:blip r:embed="rId3">
            <a:alphaModFix/>
          </a:blip>
          <a:srcRect/>
          <a:stretch/>
        </p:blipFill>
        <p:spPr>
          <a:xfrm>
            <a:off x="1871980" y="692084"/>
            <a:ext cx="5400040" cy="5473832"/>
          </a:xfrm>
          <a:prstGeom prst="rect">
            <a:avLst/>
          </a:prstGeom>
          <a:noFill/>
          <a:ln>
            <a:noFill/>
          </a:ln>
        </p:spPr>
      </p:pic>
      <p:sp>
        <p:nvSpPr>
          <p:cNvPr id="38" name="Google Shape;38;p5"/>
          <p:cNvSpPr txBox="1"/>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The Geography of Brazil</a:t>
            </a:r>
            <a:endParaRPr sz="2400" b="0" i="0" u="none" strike="noStrike" cap="none">
              <a:solidFill>
                <a:schemeClr val="lt1"/>
              </a:solidFill>
              <a:latin typeface="Arial"/>
              <a:ea typeface="Arial"/>
              <a:cs typeface="Arial"/>
              <a:sym typeface="Arial"/>
            </a:endParaRPr>
          </a:p>
        </p:txBody>
      </p:sp>
      <p:sp>
        <p:nvSpPr>
          <p:cNvPr id="39" name="Google Shape;39;p5"/>
          <p:cNvSpPr/>
          <p:nvPr/>
        </p:nvSpPr>
        <p:spPr>
          <a:xfrm>
            <a:off x="6248400" y="2133600"/>
            <a:ext cx="228600" cy="2286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 name="Google Shape;40;p5"/>
          <p:cNvSpPr/>
          <p:nvPr/>
        </p:nvSpPr>
        <p:spPr>
          <a:xfrm>
            <a:off x="5651326" y="4382022"/>
            <a:ext cx="228600" cy="2286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 name="Google Shape;41;p5"/>
          <p:cNvSpPr/>
          <p:nvPr/>
        </p:nvSpPr>
        <p:spPr>
          <a:xfrm>
            <a:off x="5257800" y="4467230"/>
            <a:ext cx="228600" cy="2286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 name="Google Shape;42;p5"/>
          <p:cNvSpPr/>
          <p:nvPr/>
        </p:nvSpPr>
        <p:spPr>
          <a:xfrm>
            <a:off x="5131496" y="3542778"/>
            <a:ext cx="228600" cy="2286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 name="Google Shape;43;p5"/>
          <p:cNvSpPr txBox="1"/>
          <p:nvPr/>
        </p:nvSpPr>
        <p:spPr>
          <a:xfrm>
            <a:off x="2596553" y="6248400"/>
            <a:ext cx="380424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Geographical map with elevation for Brazil</a:t>
            </a:r>
            <a:endParaRPr sz="1400" b="0" i="0" u="none" strike="noStrike" cap="none">
              <a:solidFill>
                <a:srgbClr val="000000"/>
              </a:solidFill>
              <a:latin typeface="Arial"/>
              <a:ea typeface="Arial"/>
              <a:cs typeface="Arial"/>
              <a:sym typeface="Arial"/>
            </a:endParaRPr>
          </a:p>
        </p:txBody>
      </p:sp>
      <p:sp>
        <p:nvSpPr>
          <p:cNvPr id="44" name="Google Shape;44;p5"/>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6" descr="https://upload.wikimedia.org/wikipedia/commons/thumb/1/18/Brazil_topo.jpg/1024px-Brazil_topo.jpg"/>
          <p:cNvPicPr preferRelativeResize="0"/>
          <p:nvPr/>
        </p:nvPicPr>
        <p:blipFill rotWithShape="1">
          <a:blip r:embed="rId3">
            <a:alphaModFix/>
          </a:blip>
          <a:srcRect/>
          <a:stretch/>
        </p:blipFill>
        <p:spPr>
          <a:xfrm>
            <a:off x="195580" y="3200400"/>
            <a:ext cx="2623820" cy="2432116"/>
          </a:xfrm>
          <a:prstGeom prst="rect">
            <a:avLst/>
          </a:prstGeom>
          <a:noFill/>
          <a:ln>
            <a:noFill/>
          </a:ln>
        </p:spPr>
      </p:pic>
      <p:sp>
        <p:nvSpPr>
          <p:cNvPr id="50" name="Google Shape;50;p6"/>
          <p:cNvSpPr txBox="1"/>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The Geography of Brazil</a:t>
            </a:r>
            <a:endParaRPr sz="2400" b="0" i="0" u="none" strike="noStrike" cap="none">
              <a:solidFill>
                <a:schemeClr val="lt1"/>
              </a:solidFill>
              <a:latin typeface="Arial"/>
              <a:ea typeface="Arial"/>
              <a:cs typeface="Arial"/>
              <a:sym typeface="Arial"/>
            </a:endParaRPr>
          </a:p>
        </p:txBody>
      </p:sp>
      <p:sp>
        <p:nvSpPr>
          <p:cNvPr id="51" name="Google Shape;51;p6"/>
          <p:cNvSpPr txBox="1"/>
          <p:nvPr/>
        </p:nvSpPr>
        <p:spPr>
          <a:xfrm>
            <a:off x="228600" y="685801"/>
            <a:ext cx="8915400" cy="30777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      Including its Atlantic islands, Brazil lies between latitudes 6°N and 34°S, and longitudes 28° and 74°W. Brazil is the fifth largest country in the world, with a total area over 8.5 million km</a:t>
            </a:r>
            <a:r>
              <a:rPr lang="en-US" sz="1800" b="0" i="0" u="none" strike="noStrike" cap="none" baseline="30000">
                <a:solidFill>
                  <a:schemeClr val="dk1"/>
                </a:solidFill>
                <a:latin typeface="Arial"/>
                <a:ea typeface="Arial"/>
                <a:cs typeface="Arial"/>
                <a:sym typeface="Arial"/>
              </a:rPr>
              <a:t>2</a:t>
            </a:r>
            <a:r>
              <a:rPr lang="en-US" sz="1800" b="0" i="0" u="none" strike="noStrike" cap="none">
                <a:solidFill>
                  <a:schemeClr val="dk1"/>
                </a:solidFill>
                <a:latin typeface="Arial"/>
                <a:ea typeface="Arial"/>
                <a:cs typeface="Arial"/>
                <a:sym typeface="Arial"/>
              </a:rPr>
              <a:t>, including 55,455 km</a:t>
            </a:r>
            <a:r>
              <a:rPr lang="en-US" sz="1800" b="0" i="0" u="none" strike="noStrike" cap="none" baseline="30000">
                <a:solidFill>
                  <a:schemeClr val="dk1"/>
                </a:solidFill>
                <a:latin typeface="Arial"/>
                <a:ea typeface="Arial"/>
                <a:cs typeface="Arial"/>
                <a:sym typeface="Arial"/>
              </a:rPr>
              <a:t>2</a:t>
            </a:r>
            <a:r>
              <a:rPr lang="en-US" sz="1800" b="0" i="0" u="none" strike="noStrike" cap="none">
                <a:solidFill>
                  <a:schemeClr val="dk1"/>
                </a:solidFill>
                <a:latin typeface="Arial"/>
                <a:ea typeface="Arial"/>
                <a:cs typeface="Arial"/>
                <a:sym typeface="Arial"/>
              </a:rPr>
              <a:t> of water. </a:t>
            </a:r>
            <a:r>
              <a:rPr lang="en-US" sz="1800" b="0" i="0" u="none" strike="noStrike" cap="none">
                <a:solidFill>
                  <a:srgbClr val="000000"/>
                </a:solidFill>
                <a:latin typeface="Arial"/>
                <a:ea typeface="Arial"/>
                <a:cs typeface="Arial"/>
                <a:sym typeface="Arial"/>
              </a:rPr>
              <a:t>The topography is diverse with much of the terrain lying between 200 meters (660 ft) and 800 meters (2,600 ft) in elevation. The main highland area occupies most of the southern half of the country. The northwestern parts of the plateau consist of broad, rolling terrain broken by low, rounded hills. The southeastern section is more rugged, with a complex mass of ridges and mountain ranges with elevations of up to 1,200 meters (3,900 ft). These ranges include the Mantiqueira and Espinhaço mountains and the Serra do Mar. </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2" name="Google Shape;52;p6"/>
          <p:cNvSpPr txBox="1"/>
          <p:nvPr/>
        </p:nvSpPr>
        <p:spPr>
          <a:xfrm>
            <a:off x="2895600" y="3352800"/>
            <a:ext cx="5943600" cy="280076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In the north, the Guiana Highlands form a major drainage divide, separating rivers that flow south into the Amazon Basin from rivers that empty into the Orinoco River system, in Venezuela, to the north. The highest point in Brazil is the Pico da Neblina at 2,994 meters (9,823 ft), and the lowest is the Atlantic Ocean</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Brazil has a dense and complex system of rivers, with eight major drainage basins, all draining into the Atlantic.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 name="Google Shape;53;p6"/>
          <p:cNvSpPr txBox="1"/>
          <p:nvPr/>
        </p:nvSpPr>
        <p:spPr>
          <a:xfrm>
            <a:off x="228601" y="5791200"/>
            <a:ext cx="8915399" cy="113877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Major rivers include the Amazon (the world's second-longest river and the largest in terms of volume of water), the Paraná and its major tributary the Iguaçu, the Negro, São Francisco, Xingu, Madeira and Tapajós rivers.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 name="Google Shape;54;p6"/>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7" descr="D:\jt Documents\B. SAM\CUSTOMER Folders\S. AMER Cust\GOL\Climat Braz.JPG"/>
          <p:cNvPicPr preferRelativeResize="0"/>
          <p:nvPr/>
        </p:nvPicPr>
        <p:blipFill rotWithShape="1">
          <a:blip r:embed="rId3">
            <a:alphaModFix/>
          </a:blip>
          <a:srcRect/>
          <a:stretch/>
        </p:blipFill>
        <p:spPr>
          <a:xfrm>
            <a:off x="2286000" y="609600"/>
            <a:ext cx="4495800" cy="4495800"/>
          </a:xfrm>
          <a:prstGeom prst="rect">
            <a:avLst/>
          </a:prstGeom>
          <a:noFill/>
          <a:ln>
            <a:noFill/>
          </a:ln>
        </p:spPr>
      </p:pic>
      <p:sp>
        <p:nvSpPr>
          <p:cNvPr id="60" name="Google Shape;60;p7"/>
          <p:cNvSpPr txBox="1"/>
          <p:nvPr/>
        </p:nvSpPr>
        <p:spPr>
          <a:xfrm>
            <a:off x="-2163" y="0"/>
            <a:ext cx="6659563" cy="54927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The Climate of Brazil</a:t>
            </a:r>
            <a:endParaRPr sz="2400" b="0" i="0" u="none" strike="noStrike" cap="none">
              <a:solidFill>
                <a:schemeClr val="lt1"/>
              </a:solidFill>
              <a:latin typeface="Arial"/>
              <a:ea typeface="Arial"/>
              <a:cs typeface="Arial"/>
              <a:sym typeface="Arial"/>
            </a:endParaRPr>
          </a:p>
        </p:txBody>
      </p:sp>
      <p:pic>
        <p:nvPicPr>
          <p:cNvPr id="61" name="Google Shape;61;p7"/>
          <p:cNvPicPr preferRelativeResize="0"/>
          <p:nvPr/>
        </p:nvPicPr>
        <p:blipFill rotWithShape="1">
          <a:blip r:embed="rId4">
            <a:alphaModFix/>
          </a:blip>
          <a:srcRect/>
          <a:stretch/>
        </p:blipFill>
        <p:spPr>
          <a:xfrm>
            <a:off x="1676400" y="5181600"/>
            <a:ext cx="6400800" cy="1143000"/>
          </a:xfrm>
          <a:prstGeom prst="rect">
            <a:avLst/>
          </a:prstGeom>
          <a:noFill/>
          <a:ln>
            <a:noFill/>
          </a:ln>
        </p:spPr>
      </p:pic>
      <p:sp>
        <p:nvSpPr>
          <p:cNvPr id="62" name="Google Shape;62;p7"/>
          <p:cNvSpPr txBox="1"/>
          <p:nvPr/>
        </p:nvSpPr>
        <p:spPr>
          <a:xfrm>
            <a:off x="3200400" y="6400800"/>
            <a:ext cx="265329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Climatological map for Brazil</a:t>
            </a:r>
            <a:endParaRPr sz="1400" b="0" i="0" u="none" strike="noStrike" cap="none">
              <a:solidFill>
                <a:srgbClr val="000000"/>
              </a:solidFill>
              <a:latin typeface="Arial"/>
              <a:ea typeface="Arial"/>
              <a:cs typeface="Arial"/>
              <a:sym typeface="Arial"/>
            </a:endParaRPr>
          </a:p>
        </p:txBody>
      </p:sp>
      <p:sp>
        <p:nvSpPr>
          <p:cNvPr id="63" name="Google Shape;63;p7"/>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8"/>
          <p:cNvSpPr txBox="1"/>
          <p:nvPr/>
        </p:nvSpPr>
        <p:spPr>
          <a:xfrm>
            <a:off x="251520" y="609600"/>
            <a:ext cx="8712968" cy="5664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   Although most of Brazil lies in the tropics, more than 60 percent of the population live in areas cooled either by altitude, sea winds or polar fronts. While the coastal cities of Rio de Janeiro, Recife and Salvador can get extremely hot, plateau cities such as São Paulo, Brasília and Belo Horizonte have mild climates, and the southern cities of Porto Alegre and Curitiba have mild winters, but while Curitiba has a warm summer due to the average elevation of 934.6 meters (3,066 ft), Porto Alegre has a hot summer, with an average elevation of only 10 meters (33 ft). </a:t>
            </a:r>
            <a:endParaRPr sz="1800" b="0" i="0" u="none" strike="noStrike" cap="none">
              <a:solidFill>
                <a:schemeClr val="dk1"/>
              </a:solidFill>
              <a:latin typeface="Arial"/>
              <a:ea typeface="Arial"/>
              <a:cs typeface="Arial"/>
              <a:sym typeface="Arial"/>
            </a:endParaRPr>
          </a:p>
        </p:txBody>
      </p:sp>
      <p:pic>
        <p:nvPicPr>
          <p:cNvPr id="69" name="Google Shape;69;p8" descr="D:\jt Documents\B. SAM\CUSTOMER Folders\S. AMER Cust\GOL\Climat Braz.JPG"/>
          <p:cNvPicPr preferRelativeResize="0"/>
          <p:nvPr/>
        </p:nvPicPr>
        <p:blipFill rotWithShape="1">
          <a:blip r:embed="rId3">
            <a:alphaModFix/>
          </a:blip>
          <a:srcRect/>
          <a:stretch/>
        </p:blipFill>
        <p:spPr>
          <a:xfrm>
            <a:off x="228600" y="2590800"/>
            <a:ext cx="2362200" cy="2438400"/>
          </a:xfrm>
          <a:prstGeom prst="rect">
            <a:avLst/>
          </a:prstGeom>
          <a:noFill/>
          <a:ln>
            <a:noFill/>
          </a:ln>
        </p:spPr>
      </p:pic>
      <p:sp>
        <p:nvSpPr>
          <p:cNvPr id="70" name="Google Shape;70;p8"/>
          <p:cNvSpPr txBox="1"/>
          <p:nvPr/>
        </p:nvSpPr>
        <p:spPr>
          <a:xfrm>
            <a:off x="2667000" y="2845475"/>
            <a:ext cx="6477000"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The Amazon rarely sees temperatures of more than 32 °C (90 °F). The annual average temperature in the region is 22 to 26 °C (72 to 79 °F), with not much variation between the warmest and the coldest months. The hottest part of Brazil is the northeast, where temperatures of </a:t>
            </a:r>
            <a:r>
              <a:rPr lang="en-US" sz="1800" b="0" i="0" u="none" strike="noStrike" cap="none">
                <a:solidFill>
                  <a:srgbClr val="000000"/>
                </a:solidFill>
                <a:latin typeface="Arial"/>
                <a:ea typeface="Arial"/>
                <a:cs typeface="Arial"/>
                <a:sym typeface="Arial"/>
              </a:rPr>
              <a:t>more than 38 °C (100 °F) are common during the dry season (May to November. </a:t>
            </a:r>
            <a:endParaRPr sz="1400" b="0" i="0" u="none" strike="noStrike" cap="none">
              <a:solidFill>
                <a:srgbClr val="000000"/>
              </a:solidFill>
              <a:latin typeface="Arial"/>
              <a:ea typeface="Arial"/>
              <a:cs typeface="Arial"/>
              <a:sym typeface="Arial"/>
            </a:endParaRPr>
          </a:p>
        </p:txBody>
      </p:sp>
      <p:sp>
        <p:nvSpPr>
          <p:cNvPr id="71" name="Google Shape;71;p8"/>
          <p:cNvSpPr txBox="1"/>
          <p:nvPr/>
        </p:nvSpPr>
        <p:spPr>
          <a:xfrm>
            <a:off x="0" y="73967"/>
            <a:ext cx="58674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The Climate of Brazil (Temperature)</a:t>
            </a:r>
            <a:endParaRPr sz="2400" b="0" i="0" u="none" strike="noStrike" cap="none">
              <a:solidFill>
                <a:srgbClr val="000000"/>
              </a:solidFill>
              <a:latin typeface="Arial"/>
              <a:ea typeface="Arial"/>
              <a:cs typeface="Arial"/>
              <a:sym typeface="Arial"/>
            </a:endParaRPr>
          </a:p>
        </p:txBody>
      </p:sp>
      <p:sp>
        <p:nvSpPr>
          <p:cNvPr id="72" name="Google Shape;72;p8"/>
          <p:cNvSpPr txBox="1"/>
          <p:nvPr/>
        </p:nvSpPr>
        <p:spPr>
          <a:xfrm>
            <a:off x="228600" y="5105400"/>
            <a:ext cx="8915399"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Arial"/>
                <a:ea typeface="Arial"/>
                <a:cs typeface="Arial"/>
                <a:sym typeface="Arial"/>
              </a:rPr>
              <a:t>Along the Atlantic coast from Recife to Rio de Janeiro, average temperatures range from 23 to 27 °C (73 to 81 °F). Inland, on higher ground, temperatures are lower, ranging from 19 to 21 °C (66 to 70 °F). South of Rio the seasons are more defined and the range of temperatures significantly wider, with the annual average falling between 17 and 19 °C (63 and 66 °F). </a:t>
            </a:r>
            <a:endParaRPr sz="1800" b="0" i="0" u="none" strike="noStrike" cap="none">
              <a:solidFill>
                <a:schemeClr val="dk1"/>
              </a:solidFill>
              <a:latin typeface="Arial"/>
              <a:ea typeface="Arial"/>
              <a:cs typeface="Arial"/>
              <a:sym typeface="Arial"/>
            </a:endParaRPr>
          </a:p>
        </p:txBody>
      </p:sp>
      <p:sp>
        <p:nvSpPr>
          <p:cNvPr id="73" name="Google Shape;73;p8"/>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5181600" y="838200"/>
            <a:ext cx="3886200" cy="5435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Brazil's most intense rain falls around the mouth of the Amazon near the city of Belém, and also in the upper regions of Amazonia where more than 2,000 millimeters (79 in) of rain fall every year.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Most of Brazil has moderate rainfall of between 1,000 and 1,500 millimeters (39 and 59 in) a year, most of it coming between December and April. </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The driest part of the country is the northeast, where rainfall is erratic and the evaporation rate very high, making it difficult to grow crops. </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9" name="Google Shape;79;p9"/>
          <p:cNvSpPr txBox="1"/>
          <p:nvPr/>
        </p:nvSpPr>
        <p:spPr>
          <a:xfrm>
            <a:off x="0" y="73967"/>
            <a:ext cx="58674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The Climate of Brazil (Precipitation)</a:t>
            </a:r>
            <a:endParaRPr sz="2400" b="0" i="0" u="none" strike="noStrike" cap="none">
              <a:solidFill>
                <a:srgbClr val="000000"/>
              </a:solidFill>
              <a:latin typeface="Arial"/>
              <a:ea typeface="Arial"/>
              <a:cs typeface="Arial"/>
              <a:sym typeface="Arial"/>
            </a:endParaRPr>
          </a:p>
        </p:txBody>
      </p:sp>
      <p:pic>
        <p:nvPicPr>
          <p:cNvPr id="80" name="Google Shape;80;p9" descr="D:\jt Documents\B. SAM\CUSTOMER Folders\S. AMER Cust\GOL\Annual Rainfall in Brazil.JPG"/>
          <p:cNvPicPr preferRelativeResize="0"/>
          <p:nvPr/>
        </p:nvPicPr>
        <p:blipFill rotWithShape="1">
          <a:blip r:embed="rId3">
            <a:alphaModFix/>
          </a:blip>
          <a:srcRect/>
          <a:stretch/>
        </p:blipFill>
        <p:spPr>
          <a:xfrm>
            <a:off x="152400" y="914400"/>
            <a:ext cx="4876800" cy="5029200"/>
          </a:xfrm>
          <a:prstGeom prst="rect">
            <a:avLst/>
          </a:prstGeom>
          <a:noFill/>
          <a:ln>
            <a:noFill/>
          </a:ln>
        </p:spPr>
      </p:pic>
      <p:sp>
        <p:nvSpPr>
          <p:cNvPr id="81" name="Google Shape;81;p9"/>
          <p:cNvSpPr txBox="1"/>
          <p:nvPr/>
        </p:nvSpPr>
        <p:spPr>
          <a:xfrm>
            <a:off x="1219200" y="6093023"/>
            <a:ext cx="446199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sng" strike="noStrike" cap="none">
                <a:solidFill>
                  <a:srgbClr val="000000"/>
                </a:solidFill>
                <a:latin typeface="Arial"/>
                <a:ea typeface="Arial"/>
                <a:cs typeface="Arial"/>
                <a:sym typeface="Arial"/>
              </a:rPr>
              <a:t>Total Annual Rainfall in Brazil</a:t>
            </a: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0"/>
          <p:cNvSpPr/>
          <p:nvPr/>
        </p:nvSpPr>
        <p:spPr>
          <a:xfrm>
            <a:off x="6948486" y="6615113"/>
            <a:ext cx="2133602" cy="203201"/>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1" i="0" u="none" strike="noStrike" cap="none">
                <a:solidFill>
                  <a:srgbClr val="0C419A"/>
                </a:solidFill>
                <a:latin typeface="Calibri"/>
                <a:ea typeface="Calibri"/>
                <a:cs typeface="Calibri"/>
                <a:sym typeface="Calibri"/>
              </a:rPr>
              <a:t>7</a:t>
            </a:r>
            <a:endParaRPr sz="1400" b="0" i="0" u="none" strike="noStrike" cap="none">
              <a:solidFill>
                <a:srgbClr val="000000"/>
              </a:solidFill>
              <a:latin typeface="Arial"/>
              <a:ea typeface="Arial"/>
              <a:cs typeface="Arial"/>
              <a:sym typeface="Arial"/>
            </a:endParaRPr>
          </a:p>
        </p:txBody>
      </p:sp>
      <p:pic>
        <p:nvPicPr>
          <p:cNvPr id="88" name="Google Shape;88;p10" descr="https://biogeodb.stri.si.edu/sftep/resources/img/home/6.jpg"/>
          <p:cNvPicPr preferRelativeResize="0"/>
          <p:nvPr/>
        </p:nvPicPr>
        <p:blipFill rotWithShape="1">
          <a:blip r:embed="rId3">
            <a:alphaModFix/>
          </a:blip>
          <a:srcRect/>
          <a:stretch/>
        </p:blipFill>
        <p:spPr>
          <a:xfrm>
            <a:off x="1295400" y="762000"/>
            <a:ext cx="6400800" cy="4419600"/>
          </a:xfrm>
          <a:prstGeom prst="rect">
            <a:avLst/>
          </a:prstGeom>
          <a:noFill/>
          <a:ln>
            <a:noFill/>
          </a:ln>
        </p:spPr>
      </p:pic>
      <p:sp>
        <p:nvSpPr>
          <p:cNvPr id="89" name="Google Shape;89;p10"/>
          <p:cNvSpPr txBox="1"/>
          <p:nvPr/>
        </p:nvSpPr>
        <p:spPr>
          <a:xfrm>
            <a:off x="1905000" y="5791200"/>
            <a:ext cx="541020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sng" strike="noStrike" cap="none">
                <a:solidFill>
                  <a:srgbClr val="000000"/>
                </a:solidFill>
                <a:latin typeface="Arial"/>
                <a:ea typeface="Arial"/>
                <a:cs typeface="Arial"/>
                <a:sym typeface="Arial"/>
              </a:rPr>
              <a:t>ITCZ locations in July vs January</a:t>
            </a:r>
            <a:endParaRPr sz="1800" b="0" i="0" u="none" strike="noStrike" cap="none">
              <a:solidFill>
                <a:srgbClr val="000000"/>
              </a:solidFill>
              <a:latin typeface="Arial"/>
              <a:ea typeface="Arial"/>
              <a:cs typeface="Arial"/>
              <a:sym typeface="Arial"/>
            </a:endParaRPr>
          </a:p>
        </p:txBody>
      </p:sp>
      <p:sp>
        <p:nvSpPr>
          <p:cNvPr id="90" name="Google Shape;90;p10"/>
          <p:cNvSpPr txBox="1"/>
          <p:nvPr/>
        </p:nvSpPr>
        <p:spPr>
          <a:xfrm>
            <a:off x="0" y="73967"/>
            <a:ext cx="80010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    Seasonal location of the ITCZ</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p:nvPr/>
        </p:nvSpPr>
        <p:spPr>
          <a:xfrm>
            <a:off x="0" y="597074"/>
            <a:ext cx="9144000" cy="62484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6" name="Google Shape;96;p11"/>
          <p:cNvSpPr txBox="1"/>
          <p:nvPr/>
        </p:nvSpPr>
        <p:spPr>
          <a:xfrm>
            <a:off x="381000" y="2209800"/>
            <a:ext cx="8305800" cy="259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Arial"/>
                <a:ea typeface="Arial"/>
                <a:cs typeface="Arial"/>
                <a:sym typeface="Arial"/>
              </a:rPr>
              <a:t>Local Geography, </a:t>
            </a:r>
            <a:endParaRPr/>
          </a:p>
          <a:p>
            <a:pPr marL="0" marR="0" lvl="0" indent="0" algn="ctr" rtl="0">
              <a:lnSpc>
                <a:spcPct val="100000"/>
              </a:lnSpc>
              <a:spcBef>
                <a:spcPts val="0"/>
              </a:spcBef>
              <a:spcAft>
                <a:spcPts val="0"/>
              </a:spcAft>
              <a:buNone/>
            </a:pPr>
            <a:r>
              <a:rPr lang="en-US" sz="5400" b="1" i="0" u="none" strike="noStrike" cap="none">
                <a:solidFill>
                  <a:schemeClr val="lt1"/>
                </a:solidFill>
                <a:latin typeface="Arial"/>
                <a:ea typeface="Arial"/>
                <a:cs typeface="Arial"/>
                <a:sym typeface="Arial"/>
              </a:rPr>
              <a:t>Climatology and </a:t>
            </a:r>
            <a:endParaRPr/>
          </a:p>
          <a:p>
            <a:pPr marL="0" marR="0" lvl="0" indent="0" algn="ctr" rtl="0">
              <a:lnSpc>
                <a:spcPct val="100000"/>
              </a:lnSpc>
              <a:spcBef>
                <a:spcPts val="0"/>
              </a:spcBef>
              <a:spcAft>
                <a:spcPts val="0"/>
              </a:spcAft>
              <a:buNone/>
            </a:pPr>
            <a:r>
              <a:rPr lang="en-US" sz="5400" b="1" i="0" u="none" strike="noStrike" cap="none">
                <a:solidFill>
                  <a:schemeClr val="lt1"/>
                </a:solidFill>
                <a:latin typeface="Arial"/>
                <a:ea typeface="Arial"/>
                <a:cs typeface="Arial"/>
                <a:sym typeface="Arial"/>
              </a:rPr>
              <a:t>Airport Characteristics</a:t>
            </a:r>
            <a:endParaRPr sz="5400" b="1"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TotalTime>
  <Words>3012</Words>
  <Application>Microsoft Office PowerPoint</Application>
  <PresentationFormat>On-screen Show (4:3)</PresentationFormat>
  <Paragraphs>138</Paragraphs>
  <Slides>24</Slides>
  <Notes>24</Notes>
  <HiddenSlides>4</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Arial</vt:lpstr>
      <vt:lpstr>Avenir</vt:lpstr>
      <vt:lpstr>Calibri</vt:lpstr>
      <vt:lpstr>Helvetica Neue</vt:lpstr>
      <vt:lpstr>Default</vt:lpstr>
      <vt:lpstr>1_Default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Sao Paulo Geography</vt:lpstr>
      <vt:lpstr>   Sao Paulo Climate</vt:lpstr>
      <vt:lpstr>   SBGR-Guarulhos Airport Characteristics</vt:lpstr>
      <vt:lpstr>   SBSP-Congonhas Airport Characteristics</vt:lpstr>
      <vt:lpstr>   Campinas Geography (SBKP)</vt:lpstr>
      <vt:lpstr>   Campinas Climate (SBKP)</vt:lpstr>
      <vt:lpstr>   SBKP-Viracopos Airport Characteristics</vt:lpstr>
      <vt:lpstr>   Rio de Janeiro Geography</vt:lpstr>
      <vt:lpstr>   Rio de Janeiro Climate</vt:lpstr>
      <vt:lpstr>   SBGL-Galeao Airport Characteristics</vt:lpstr>
      <vt:lpstr>   SBRJ-Santos Dumont Airport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Torgerson</dc:creator>
  <cp:lastModifiedBy>Jeff Torgerson</cp:lastModifiedBy>
  <cp:revision>14</cp:revision>
  <dcterms:modified xsi:type="dcterms:W3CDTF">2019-12-14T18:53:46Z</dcterms:modified>
</cp:coreProperties>
</file>